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322" r:id="rId2"/>
    <p:sldId id="296" r:id="rId3"/>
    <p:sldId id="321" r:id="rId4"/>
    <p:sldId id="289" r:id="rId5"/>
    <p:sldId id="293" r:id="rId6"/>
    <p:sldId id="291" r:id="rId7"/>
    <p:sldId id="303" r:id="rId8"/>
    <p:sldId id="292" r:id="rId9"/>
    <p:sldId id="308" r:id="rId10"/>
    <p:sldId id="306" r:id="rId11"/>
    <p:sldId id="309" r:id="rId12"/>
    <p:sldId id="323" r:id="rId13"/>
    <p:sldId id="310" r:id="rId14"/>
    <p:sldId id="314" r:id="rId15"/>
    <p:sldId id="315" r:id="rId16"/>
    <p:sldId id="316" r:id="rId17"/>
    <p:sldId id="317" r:id="rId18"/>
    <p:sldId id="307" r:id="rId19"/>
    <p:sldId id="327" r:id="rId20"/>
    <p:sldId id="325" r:id="rId21"/>
    <p:sldId id="318" r:id="rId22"/>
    <p:sldId id="326" r:id="rId23"/>
    <p:sldId id="304" r:id="rId24"/>
    <p:sldId id="319" r:id="rId25"/>
    <p:sldId id="332" r:id="rId26"/>
    <p:sldId id="333" r:id="rId27"/>
    <p:sldId id="328" r:id="rId28"/>
    <p:sldId id="282" r:id="rId29"/>
    <p:sldId id="256" r:id="rId30"/>
    <p:sldId id="257" r:id="rId31"/>
    <p:sldId id="258" r:id="rId32"/>
    <p:sldId id="259" r:id="rId33"/>
    <p:sldId id="260" r:id="rId34"/>
    <p:sldId id="287" r:id="rId35"/>
    <p:sldId id="271" r:id="rId36"/>
    <p:sldId id="263" r:id="rId37"/>
    <p:sldId id="286" r:id="rId38"/>
    <p:sldId id="288" r:id="rId39"/>
    <p:sldId id="330" r:id="rId40"/>
    <p:sldId id="331" r:id="rId41"/>
    <p:sldId id="285" r:id="rId42"/>
    <p:sldId id="262" r:id="rId43"/>
    <p:sldId id="261" r:id="rId44"/>
    <p:sldId id="264" r:id="rId45"/>
    <p:sldId id="265" r:id="rId46"/>
    <p:sldId id="266" r:id="rId47"/>
    <p:sldId id="280" r:id="rId48"/>
    <p:sldId id="279" r:id="rId49"/>
    <p:sldId id="267" r:id="rId50"/>
    <p:sldId id="268" r:id="rId51"/>
    <p:sldId id="269" r:id="rId52"/>
    <p:sldId id="270" r:id="rId53"/>
    <p:sldId id="272" r:id="rId54"/>
    <p:sldId id="273" r:id="rId55"/>
    <p:sldId id="274" r:id="rId56"/>
    <p:sldId id="275" r:id="rId57"/>
    <p:sldId id="276" r:id="rId58"/>
    <p:sldId id="281" r:id="rId59"/>
    <p:sldId id="277" r:id="rId60"/>
    <p:sldId id="27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p:restoredTop sz="77279"/>
  </p:normalViewPr>
  <p:slideViewPr>
    <p:cSldViewPr snapToGrid="0" snapToObjects="1">
      <p:cViewPr varScale="1">
        <p:scale>
          <a:sx n="97" d="100"/>
          <a:sy n="97" d="100"/>
        </p:scale>
        <p:origin x="16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2BF4E-DFE1-7249-AD99-44C354E49B98}"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BF9CA-790C-C84D-933A-AFAD3E9C3011}" type="slidenum">
              <a:rPr lang="en-US" smtClean="0"/>
              <a:t>‹#›</a:t>
            </a:fld>
            <a:endParaRPr lang="en-US"/>
          </a:p>
        </p:txBody>
      </p:sp>
    </p:spTree>
    <p:extLst>
      <p:ext uri="{BB962C8B-B14F-4D97-AF65-F5344CB8AC3E}">
        <p14:creationId xmlns:p14="http://schemas.microsoft.com/office/powerpoint/2010/main" val="403309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a:t>
            </a:r>
            <a:r>
              <a:rPr lang="en-US" dirty="0" err="1"/>
              <a:t>cheatsheet</a:t>
            </a:r>
            <a:r>
              <a:rPr lang="en-US" dirty="0"/>
              <a:t> for downloading and installing IGV desktop app in local machine</a:t>
            </a:r>
          </a:p>
        </p:txBody>
      </p:sp>
      <p:sp>
        <p:nvSpPr>
          <p:cNvPr id="4" name="Slide Number Placeholder 3"/>
          <p:cNvSpPr>
            <a:spLocks noGrp="1"/>
          </p:cNvSpPr>
          <p:nvPr>
            <p:ph type="sldNum" sz="quarter" idx="5"/>
          </p:nvPr>
        </p:nvSpPr>
        <p:spPr/>
        <p:txBody>
          <a:bodyPr/>
          <a:lstStyle/>
          <a:p>
            <a:fld id="{280BF9CA-790C-C84D-933A-AFAD3E9C3011}" type="slidenum">
              <a:rPr lang="en-US" smtClean="0"/>
              <a:t>6</a:t>
            </a:fld>
            <a:endParaRPr lang="en-US"/>
          </a:p>
        </p:txBody>
      </p:sp>
    </p:spTree>
    <p:extLst>
      <p:ext uri="{BB962C8B-B14F-4D97-AF65-F5344CB8AC3E}">
        <p14:creationId xmlns:p14="http://schemas.microsoft.com/office/powerpoint/2010/main" val="48855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22</a:t>
            </a:fld>
            <a:endParaRPr lang="en-US"/>
          </a:p>
        </p:txBody>
      </p:sp>
    </p:spTree>
    <p:extLst>
      <p:ext uri="{BB962C8B-B14F-4D97-AF65-F5344CB8AC3E}">
        <p14:creationId xmlns:p14="http://schemas.microsoft.com/office/powerpoint/2010/main" val="334858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24</a:t>
            </a:fld>
            <a:endParaRPr lang="en-US"/>
          </a:p>
        </p:txBody>
      </p:sp>
    </p:spTree>
    <p:extLst>
      <p:ext uri="{BB962C8B-B14F-4D97-AF65-F5344CB8AC3E}">
        <p14:creationId xmlns:p14="http://schemas.microsoft.com/office/powerpoint/2010/main" val="32612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BamCoverage</a:t>
            </a:r>
            <a:r>
              <a:rPr lang="en-US" dirty="0"/>
              <a:t> is </a:t>
            </a:r>
            <a:r>
              <a:rPr lang="en-US" dirty="0" err="1"/>
              <a:t>particulary</a:t>
            </a:r>
            <a:r>
              <a:rPr lang="en-US" dirty="0"/>
              <a:t> useful when there are multiple bam files and to compare the coverage depth or read-depth visually is easier using the coverage track. These are normalized for sequencing depth unlike bam files. </a:t>
            </a:r>
          </a:p>
          <a:p>
            <a:r>
              <a:rPr lang="en-US" dirty="0"/>
              <a:t>Coverage is calculated from the number of reads per bin across the genome</a:t>
            </a:r>
          </a:p>
        </p:txBody>
      </p:sp>
      <p:sp>
        <p:nvSpPr>
          <p:cNvPr id="4" name="Slide Number Placeholder 3"/>
          <p:cNvSpPr>
            <a:spLocks noGrp="1"/>
          </p:cNvSpPr>
          <p:nvPr>
            <p:ph type="sldNum" sz="quarter" idx="5"/>
          </p:nvPr>
        </p:nvSpPr>
        <p:spPr/>
        <p:txBody>
          <a:bodyPr/>
          <a:lstStyle/>
          <a:p>
            <a:fld id="{280BF9CA-790C-C84D-933A-AFAD3E9C3011}" type="slidenum">
              <a:rPr lang="en-US" smtClean="0"/>
              <a:t>25</a:t>
            </a:fld>
            <a:endParaRPr lang="en-US"/>
          </a:p>
        </p:txBody>
      </p:sp>
    </p:spTree>
    <p:extLst>
      <p:ext uri="{BB962C8B-B14F-4D97-AF65-F5344CB8AC3E}">
        <p14:creationId xmlns:p14="http://schemas.microsoft.com/office/powerpoint/2010/main" val="172319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Regulatory regions of a chromosome controls gene expression. </a:t>
            </a:r>
            <a:r>
              <a:rPr lang="en-US" dirty="0" err="1"/>
              <a:t>Eventhough</a:t>
            </a:r>
            <a:r>
              <a:rPr lang="en-US" dirty="0"/>
              <a:t> the DNA is the same in most of our cells, it’s gene regulation that is responsible for each cell having different set of active genes. </a:t>
            </a:r>
          </a:p>
          <a:p>
            <a:endParaRPr lang="en-US" dirty="0"/>
          </a:p>
          <a:p>
            <a:r>
              <a:rPr lang="en-US" dirty="0"/>
              <a:t>Identifying such regulatory regions in the genome (outside of already know promoters, enhancers or silencers) gives us power to learn and understand how these might affect gene expression of nearby genes. Experiments can be designed around such regions to study how gene expression changes if we target such regions.  One example of such regions can be TFBS (Transcription Factor Binding Sites). TFs bind to</a:t>
            </a:r>
            <a:r>
              <a:rPr lang="en-US" i="1" dirty="0"/>
              <a:t> </a:t>
            </a:r>
            <a:r>
              <a:rPr lang="en-US" dirty="0"/>
              <a:t>gene promoters or distal regions called enhancer and thereby regulate gene expression. </a:t>
            </a:r>
          </a:p>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26</a:t>
            </a:fld>
            <a:endParaRPr lang="en-US"/>
          </a:p>
        </p:txBody>
      </p:sp>
    </p:spTree>
    <p:extLst>
      <p:ext uri="{BB962C8B-B14F-4D97-AF65-F5344CB8AC3E}">
        <p14:creationId xmlns:p14="http://schemas.microsoft.com/office/powerpoint/2010/main" val="302232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BF9CA-790C-C84D-933A-AFAD3E9C3011}" type="slidenum">
              <a:rPr lang="en-US" smtClean="0"/>
              <a:t>39</a:t>
            </a:fld>
            <a:endParaRPr lang="en-US"/>
          </a:p>
        </p:txBody>
      </p:sp>
    </p:spTree>
    <p:extLst>
      <p:ext uri="{BB962C8B-B14F-4D97-AF65-F5344CB8AC3E}">
        <p14:creationId xmlns:p14="http://schemas.microsoft.com/office/powerpoint/2010/main" val="2370515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B806-273C-2A44-990F-6D361A305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F02831-FD0F-9446-BE3D-A4838047E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403E9F-F5CF-5146-AB3E-3AC78D117560}"/>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5" name="Footer Placeholder 4">
            <a:extLst>
              <a:ext uri="{FF2B5EF4-FFF2-40B4-BE49-F238E27FC236}">
                <a16:creationId xmlns:a16="http://schemas.microsoft.com/office/drawing/2014/main" id="{218FA8A3-8DAE-BF42-91FB-3D07C2CE5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EBAA-9D5A-0B42-B0B5-0C9D251E8AD9}"/>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47501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BE49-20F2-F84B-8119-63BB77C6C5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C05E0B-C610-DB49-A185-24E7C3EC2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703DF-1BE7-1A41-A0EA-67D37ED0831A}"/>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5" name="Footer Placeholder 4">
            <a:extLst>
              <a:ext uri="{FF2B5EF4-FFF2-40B4-BE49-F238E27FC236}">
                <a16:creationId xmlns:a16="http://schemas.microsoft.com/office/drawing/2014/main" id="{1F14C795-0A1C-B64C-94EB-C5F16B80F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3F201-E985-F344-97FC-D4EFA0DA32B3}"/>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12347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F0BDD-6CC1-9545-B6DD-C394460F77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3D61AE-4017-B645-A4E6-0FEB2D4AC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B4309-4C0E-E64D-9488-EAF3ADDE499E}"/>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5" name="Footer Placeholder 4">
            <a:extLst>
              <a:ext uri="{FF2B5EF4-FFF2-40B4-BE49-F238E27FC236}">
                <a16:creationId xmlns:a16="http://schemas.microsoft.com/office/drawing/2014/main" id="{976D13DF-B409-564E-84E2-1AAB41653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03EFC-B100-604F-9C7C-A7C5F08453B4}"/>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66667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B072-974D-E041-80E5-63E66371B3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26BD-F1D6-184E-ABDB-44B40411B2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C029A-7EBF-8646-98C9-13F1CF22F983}"/>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5" name="Footer Placeholder 4">
            <a:extLst>
              <a:ext uri="{FF2B5EF4-FFF2-40B4-BE49-F238E27FC236}">
                <a16:creationId xmlns:a16="http://schemas.microsoft.com/office/drawing/2014/main" id="{A2D5F8F3-0BB4-A041-8772-114A73C7A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B7673-C561-D843-A1EF-31B62C770E4A}"/>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102756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AEBC-9D86-484D-82B4-60DE3C9EA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7BC4E2-7C23-6943-B9C7-186E9C4C5A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387AF-209D-054B-AA9F-9C87303BE5D5}"/>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5" name="Footer Placeholder 4">
            <a:extLst>
              <a:ext uri="{FF2B5EF4-FFF2-40B4-BE49-F238E27FC236}">
                <a16:creationId xmlns:a16="http://schemas.microsoft.com/office/drawing/2014/main" id="{0A4A71E3-24FA-624A-83F1-329C9316B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095AD-56EF-BB42-A30D-7474759F468D}"/>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413463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09C6-ECE4-C744-A3CB-1F061E9C6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2D9D0-7E0D-BE4C-88A7-2C22861F7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65F1AB-F99B-F34E-A77D-33C87F556B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E9834-34FB-634C-BD62-FDE5BA0C89F5}"/>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6" name="Footer Placeholder 5">
            <a:extLst>
              <a:ext uri="{FF2B5EF4-FFF2-40B4-BE49-F238E27FC236}">
                <a16:creationId xmlns:a16="http://schemas.microsoft.com/office/drawing/2014/main" id="{76E4613A-22BF-B140-8C42-006DB0B28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5B9F6-6059-5B41-A68A-A67C99B847F5}"/>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84616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7197-0EE2-A342-B5CD-547DCB81B0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3A180-9DC0-B64F-888A-AFA6C6EF4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7E6241-6D71-4243-8A5E-651640355F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76DB3-9D12-A042-B8A1-D30C1F8C4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7BCB5-6D7D-3348-AC25-E623634A6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B7A8C6-C9B6-A54D-8B75-DCCB610CDD23}"/>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8" name="Footer Placeholder 7">
            <a:extLst>
              <a:ext uri="{FF2B5EF4-FFF2-40B4-BE49-F238E27FC236}">
                <a16:creationId xmlns:a16="http://schemas.microsoft.com/office/drawing/2014/main" id="{E098A7FE-7F17-AC4F-839C-6F4D53624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17801-B467-E545-B085-3D3D7E3D23EC}"/>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53207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C621-AEAC-AD42-8CCE-13B081839B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DB016D-E282-E640-9C92-B6251DCC6EBE}"/>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4" name="Footer Placeholder 3">
            <a:extLst>
              <a:ext uri="{FF2B5EF4-FFF2-40B4-BE49-F238E27FC236}">
                <a16:creationId xmlns:a16="http://schemas.microsoft.com/office/drawing/2014/main" id="{044DB0AB-AEA3-1446-BC96-4EF18A79E4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B0A4FB-7D4F-8249-BFF1-DFDEB87BC59B}"/>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175843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DA33E-0A63-C746-A744-46C41D9714CB}"/>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3" name="Footer Placeholder 2">
            <a:extLst>
              <a:ext uri="{FF2B5EF4-FFF2-40B4-BE49-F238E27FC236}">
                <a16:creationId xmlns:a16="http://schemas.microsoft.com/office/drawing/2014/main" id="{1822E01F-9F4E-3049-9259-443BC5EA1D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AA8FE-E5A8-274A-99EE-C6B6D7FE94A8}"/>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243866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7BD-F29A-374B-9234-F9F31FD28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1665D-1029-094F-9884-32A259E56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60633D-0122-B041-A85A-7924137A9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9E1E6-DBEF-E54E-A93E-6E3A7193A2FA}"/>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6" name="Footer Placeholder 5">
            <a:extLst>
              <a:ext uri="{FF2B5EF4-FFF2-40B4-BE49-F238E27FC236}">
                <a16:creationId xmlns:a16="http://schemas.microsoft.com/office/drawing/2014/main" id="{09C5A4F3-15B8-5948-8831-3CF884B02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DE4C2-5F3B-A74B-8653-02417379E4C0}"/>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358174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74F6-1025-5E44-AEE3-A25A5C07B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3AA300-9699-B146-92B3-43FEB29EF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F199DF-3794-9A4E-8DFD-FF5662F5F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FE4F8-DA2E-7A40-AF86-4F8ACCA9468E}"/>
              </a:ext>
            </a:extLst>
          </p:cNvPr>
          <p:cNvSpPr>
            <a:spLocks noGrp="1"/>
          </p:cNvSpPr>
          <p:nvPr>
            <p:ph type="dt" sz="half" idx="10"/>
          </p:nvPr>
        </p:nvSpPr>
        <p:spPr/>
        <p:txBody>
          <a:bodyPr/>
          <a:lstStyle/>
          <a:p>
            <a:fld id="{69139E8E-387D-6F49-B04A-7A0B4C08C92C}" type="datetimeFigureOut">
              <a:rPr lang="en-US" smtClean="0"/>
              <a:t>9/7/23</a:t>
            </a:fld>
            <a:endParaRPr lang="en-US"/>
          </a:p>
        </p:txBody>
      </p:sp>
      <p:sp>
        <p:nvSpPr>
          <p:cNvPr id="6" name="Footer Placeholder 5">
            <a:extLst>
              <a:ext uri="{FF2B5EF4-FFF2-40B4-BE49-F238E27FC236}">
                <a16:creationId xmlns:a16="http://schemas.microsoft.com/office/drawing/2014/main" id="{77ACEAD3-6493-E34F-87B9-1EF7CF91A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5AFD3-A240-B642-A617-2BEF1E7BCB89}"/>
              </a:ext>
            </a:extLst>
          </p:cNvPr>
          <p:cNvSpPr>
            <a:spLocks noGrp="1"/>
          </p:cNvSpPr>
          <p:nvPr>
            <p:ph type="sldNum" sz="quarter" idx="12"/>
          </p:nvPr>
        </p:nvSpPr>
        <p:spPr/>
        <p:txBody>
          <a:bodyPr/>
          <a:lstStyle/>
          <a:p>
            <a:fld id="{8AB1B833-E392-3D4D-91A6-3D90470F4E91}" type="slidenum">
              <a:rPr lang="en-US" smtClean="0"/>
              <a:t>‹#›</a:t>
            </a:fld>
            <a:endParaRPr lang="en-US"/>
          </a:p>
        </p:txBody>
      </p:sp>
    </p:spTree>
    <p:extLst>
      <p:ext uri="{BB962C8B-B14F-4D97-AF65-F5344CB8AC3E}">
        <p14:creationId xmlns:p14="http://schemas.microsoft.com/office/powerpoint/2010/main" val="262670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978EC-9907-6E4C-A668-EC9E906DCE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442C08-3D8F-EE44-AD04-E6C4E62AD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5358F-05A0-BC46-AE44-EADDC46D2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39E8E-387D-6F49-B04A-7A0B4C08C92C}" type="datetimeFigureOut">
              <a:rPr lang="en-US" smtClean="0"/>
              <a:t>9/7/23</a:t>
            </a:fld>
            <a:endParaRPr lang="en-US"/>
          </a:p>
        </p:txBody>
      </p:sp>
      <p:sp>
        <p:nvSpPr>
          <p:cNvPr id="5" name="Footer Placeholder 4">
            <a:extLst>
              <a:ext uri="{FF2B5EF4-FFF2-40B4-BE49-F238E27FC236}">
                <a16:creationId xmlns:a16="http://schemas.microsoft.com/office/drawing/2014/main" id="{D0978A00-85E6-BE4A-86D2-B297BF564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C9717F-D07F-9948-BA45-D728523E7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1B833-E392-3D4D-91A6-3D90470F4E91}" type="slidenum">
              <a:rPr lang="en-US" smtClean="0"/>
              <a:t>‹#›</a:t>
            </a:fld>
            <a:endParaRPr lang="en-US"/>
          </a:p>
        </p:txBody>
      </p:sp>
    </p:spTree>
    <p:extLst>
      <p:ext uri="{BB962C8B-B14F-4D97-AF65-F5344CB8AC3E}">
        <p14:creationId xmlns:p14="http://schemas.microsoft.com/office/powerpoint/2010/main" val="580268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enome.ucsc.edu/" TargetMode="External"/><Relationship Id="rId2" Type="http://schemas.openxmlformats.org/officeDocument/2006/relationships/hyperlink" Target="https://igv.org/" TargetMode="External"/><Relationship Id="rId1" Type="http://schemas.openxmlformats.org/officeDocument/2006/relationships/slideLayout" Target="../slideLayouts/slideLayout7.xml"/><Relationship Id="rId5" Type="http://schemas.openxmlformats.org/officeDocument/2006/relationships/hyperlink" Target="https://www.ncbi.nlm.nih.gov/genome/gdv/" TargetMode="External"/><Relationship Id="rId4" Type="http://schemas.openxmlformats.org/officeDocument/2006/relationships/hyperlink" Target="https://useast.ensembl.org/index.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enome.ucsc.edu/"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gv.org/"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genome.ucsc.edu/cgi-bin/hgGtexTrackSettings?hgsid=1428788311_lN567MdHnz7BOzJZgFk6dbCFGu2k&amp;db=hg38&amp;c=chr2&amp;g=gtexGeneV8"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E7BA0F-E662-D674-6E9C-E5EFA3A6AA27}"/>
              </a:ext>
            </a:extLst>
          </p:cNvPr>
          <p:cNvSpPr txBox="1"/>
          <p:nvPr/>
        </p:nvSpPr>
        <p:spPr>
          <a:xfrm>
            <a:off x="2020186" y="1148316"/>
            <a:ext cx="8151628" cy="4370427"/>
          </a:xfrm>
          <a:prstGeom prst="rect">
            <a:avLst/>
          </a:prstGeom>
          <a:noFill/>
        </p:spPr>
        <p:txBody>
          <a:bodyPr wrap="square" rtlCol="0">
            <a:spAutoFit/>
          </a:bodyPr>
          <a:lstStyle/>
          <a:p>
            <a:pPr algn="ctr"/>
            <a:r>
              <a:rPr lang="en-US" sz="4800" dirty="0"/>
              <a:t>Genomic Scholars Program </a:t>
            </a:r>
          </a:p>
          <a:p>
            <a:endParaRPr lang="en-US" dirty="0"/>
          </a:p>
          <a:p>
            <a:endParaRPr lang="en-US" dirty="0"/>
          </a:p>
          <a:p>
            <a:endParaRPr lang="en-US" dirty="0"/>
          </a:p>
          <a:p>
            <a:pPr algn="ctr"/>
            <a:r>
              <a:rPr lang="en-US" sz="3200" dirty="0"/>
              <a:t>Day 1 – Exercises</a:t>
            </a:r>
          </a:p>
          <a:p>
            <a:pPr algn="ctr"/>
            <a:r>
              <a:rPr lang="en-US" sz="3200" dirty="0"/>
              <a:t>Introduction to Genome Browsers</a:t>
            </a:r>
          </a:p>
          <a:p>
            <a:pPr algn="ctr"/>
            <a:endParaRPr lang="en-US" sz="3200" dirty="0"/>
          </a:p>
          <a:p>
            <a:pPr algn="ctr"/>
            <a:endParaRPr lang="en-US" sz="3200" dirty="0"/>
          </a:p>
          <a:p>
            <a:pPr algn="ctr"/>
            <a:r>
              <a:rPr lang="en-US" sz="2400" dirty="0"/>
              <a:t>09/08/2023</a:t>
            </a:r>
          </a:p>
          <a:p>
            <a:pPr algn="ctr"/>
            <a:r>
              <a:rPr lang="en-US" sz="2400" dirty="0" err="1"/>
              <a:t>Revathy</a:t>
            </a:r>
            <a:r>
              <a:rPr lang="en-US" sz="2400" dirty="0"/>
              <a:t> </a:t>
            </a:r>
            <a:r>
              <a:rPr lang="en-US" sz="2400" dirty="0" err="1"/>
              <a:t>Venukuttan</a:t>
            </a:r>
            <a:endParaRPr lang="en-US" sz="2400" dirty="0"/>
          </a:p>
        </p:txBody>
      </p:sp>
      <p:pic>
        <p:nvPicPr>
          <p:cNvPr id="3" name="Picture 2" descr="A yellow and orange text&#10;&#10;Description automatically generated">
            <a:extLst>
              <a:ext uri="{FF2B5EF4-FFF2-40B4-BE49-F238E27FC236}">
                <a16:creationId xmlns:a16="http://schemas.microsoft.com/office/drawing/2014/main" id="{986D300A-47BD-3748-0517-8B67A1E84B13}"/>
              </a:ext>
            </a:extLst>
          </p:cNvPr>
          <p:cNvPicPr>
            <a:picLocks noChangeAspect="1"/>
          </p:cNvPicPr>
          <p:nvPr/>
        </p:nvPicPr>
        <p:blipFill>
          <a:blip r:embed="rId2"/>
          <a:stretch>
            <a:fillRect/>
          </a:stretch>
        </p:blipFill>
        <p:spPr>
          <a:xfrm>
            <a:off x="216403" y="0"/>
            <a:ext cx="3931527" cy="571858"/>
          </a:xfrm>
          <a:prstGeom prst="rect">
            <a:avLst/>
          </a:prstGeom>
        </p:spPr>
      </p:pic>
    </p:spTree>
    <p:extLst>
      <p:ext uri="{BB962C8B-B14F-4D97-AF65-F5344CB8AC3E}">
        <p14:creationId xmlns:p14="http://schemas.microsoft.com/office/powerpoint/2010/main" val="3386736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B2CAE28-D2F1-B696-EEB6-449AF20B2343}"/>
              </a:ext>
            </a:extLst>
          </p:cNvPr>
          <p:cNvPicPr>
            <a:picLocks noChangeAspect="1"/>
          </p:cNvPicPr>
          <p:nvPr/>
        </p:nvPicPr>
        <p:blipFill>
          <a:blip r:embed="rId2"/>
          <a:stretch>
            <a:fillRect/>
          </a:stretch>
        </p:blipFill>
        <p:spPr>
          <a:xfrm>
            <a:off x="7018655" y="1284360"/>
            <a:ext cx="2774466" cy="2234599"/>
          </a:xfrm>
          <a:prstGeom prst="rect">
            <a:avLst/>
          </a:prstGeom>
        </p:spPr>
      </p:pic>
      <p:sp>
        <p:nvSpPr>
          <p:cNvPr id="3" name="TextBox 2">
            <a:extLst>
              <a:ext uri="{FF2B5EF4-FFF2-40B4-BE49-F238E27FC236}">
                <a16:creationId xmlns:a16="http://schemas.microsoft.com/office/drawing/2014/main" id="{A8797972-AAFB-2608-18D7-9D4E8205C625}"/>
              </a:ext>
            </a:extLst>
          </p:cNvPr>
          <p:cNvSpPr txBox="1"/>
          <p:nvPr/>
        </p:nvSpPr>
        <p:spPr>
          <a:xfrm>
            <a:off x="6856569" y="678535"/>
            <a:ext cx="5194737" cy="523220"/>
          </a:xfrm>
          <a:prstGeom prst="rect">
            <a:avLst/>
          </a:prstGeom>
          <a:noFill/>
        </p:spPr>
        <p:txBody>
          <a:bodyPr wrap="square" rtlCol="0">
            <a:spAutoFit/>
          </a:bodyPr>
          <a:lstStyle/>
          <a:p>
            <a:pPr algn="just"/>
            <a:r>
              <a:rPr lang="en-US" sz="1400" dirty="0"/>
              <a:t>Different visualization files (.bam, .</a:t>
            </a:r>
            <a:r>
              <a:rPr lang="en-US" sz="1400" dirty="0" err="1"/>
              <a:t>bw</a:t>
            </a:r>
            <a:r>
              <a:rPr lang="en-US" sz="1400" dirty="0"/>
              <a:t>, .</a:t>
            </a:r>
            <a:r>
              <a:rPr lang="en-US" sz="1400" dirty="0" err="1"/>
              <a:t>bedGraph</a:t>
            </a:r>
            <a:r>
              <a:rPr lang="en-US" sz="1400" dirty="0"/>
              <a:t>, .bed) can be loaded on to IGV from tool bar</a:t>
            </a:r>
          </a:p>
        </p:txBody>
      </p:sp>
      <p:sp>
        <p:nvSpPr>
          <p:cNvPr id="4" name="TextBox 3">
            <a:extLst>
              <a:ext uri="{FF2B5EF4-FFF2-40B4-BE49-F238E27FC236}">
                <a16:creationId xmlns:a16="http://schemas.microsoft.com/office/drawing/2014/main" id="{E9F941FA-73FF-75F5-BC24-2B4155DBE5AB}"/>
              </a:ext>
            </a:extLst>
          </p:cNvPr>
          <p:cNvSpPr txBox="1"/>
          <p:nvPr/>
        </p:nvSpPr>
        <p:spPr>
          <a:xfrm>
            <a:off x="6918706" y="3725617"/>
            <a:ext cx="4666977" cy="2462213"/>
          </a:xfrm>
          <a:prstGeom prst="rect">
            <a:avLst/>
          </a:prstGeom>
          <a:noFill/>
        </p:spPr>
        <p:txBody>
          <a:bodyPr wrap="square" rtlCol="0">
            <a:spAutoFit/>
          </a:bodyPr>
          <a:lstStyle/>
          <a:p>
            <a:pPr algn="just"/>
            <a:r>
              <a:rPr lang="en-US" sz="1400" dirty="0"/>
              <a:t>Tracks can be loaded into IGV from:</a:t>
            </a:r>
          </a:p>
          <a:p>
            <a:pPr marL="342900" indent="-342900" algn="just">
              <a:buAutoNum type="arabicPeriod"/>
            </a:pPr>
            <a:r>
              <a:rPr lang="en-US" sz="1400" dirty="0"/>
              <a:t>File – local machine</a:t>
            </a:r>
          </a:p>
          <a:p>
            <a:pPr marL="342900" indent="-342900" algn="just">
              <a:buAutoNum type="arabicPeriod"/>
            </a:pPr>
            <a:r>
              <a:rPr lang="en-US" sz="1400" dirty="0"/>
              <a:t>URL – From a HTTP or an FTP URL associated with the data file. </a:t>
            </a:r>
            <a:r>
              <a:rPr lang="en-US" sz="1400" dirty="0" err="1"/>
              <a:t>Eg</a:t>
            </a:r>
            <a:r>
              <a:rPr lang="en-US" sz="1400" dirty="0"/>
              <a:t>: Google cloud storage where the path to the file looks like: </a:t>
            </a:r>
            <a:r>
              <a:rPr lang="en-US" sz="1400" b="0" i="1" u="sng" dirty="0" err="1">
                <a:solidFill>
                  <a:srgbClr val="333333"/>
                </a:solidFill>
                <a:effectLst/>
              </a:rPr>
              <a:t>gs</a:t>
            </a:r>
            <a:r>
              <a:rPr lang="en-US" sz="1400" b="0" i="1" u="sng" dirty="0">
                <a:solidFill>
                  <a:srgbClr val="333333"/>
                </a:solidFill>
                <a:effectLst/>
              </a:rPr>
              <a:t>://genomics-public-data/platinum-genomes/bam/NA12877_S1.bam</a:t>
            </a:r>
          </a:p>
          <a:p>
            <a:pPr marL="342900" indent="-342900" algn="just">
              <a:buAutoNum type="arabicPeriod"/>
            </a:pPr>
            <a:r>
              <a:rPr lang="en-US" sz="1400" dirty="0">
                <a:solidFill>
                  <a:srgbClr val="333333"/>
                </a:solidFill>
              </a:rPr>
              <a:t>Server – From IGV Data Server – Datasets from various public databases (TCGA, 1000Genomes, Annotations) can be loaded directly into IGV</a:t>
            </a:r>
          </a:p>
          <a:p>
            <a:pPr algn="just"/>
            <a:r>
              <a:rPr lang="en-US" sz="1400" dirty="0">
                <a:solidFill>
                  <a:srgbClr val="333333"/>
                </a:solidFill>
              </a:rPr>
              <a:t>Alternatively, data can also be loaded from a saved IGV session</a:t>
            </a:r>
            <a:endParaRPr lang="en-US" sz="1400" dirty="0"/>
          </a:p>
        </p:txBody>
      </p:sp>
      <p:pic>
        <p:nvPicPr>
          <p:cNvPr id="8" name="Picture 7" descr="A screenshot of a computer&#10;&#10;Description automatically generated">
            <a:extLst>
              <a:ext uri="{FF2B5EF4-FFF2-40B4-BE49-F238E27FC236}">
                <a16:creationId xmlns:a16="http://schemas.microsoft.com/office/drawing/2014/main" id="{10851560-D2F3-7C3F-8781-51ED60670CC5}"/>
              </a:ext>
            </a:extLst>
          </p:cNvPr>
          <p:cNvPicPr>
            <a:picLocks noChangeAspect="1"/>
          </p:cNvPicPr>
          <p:nvPr/>
        </p:nvPicPr>
        <p:blipFill>
          <a:blip r:embed="rId3"/>
          <a:stretch>
            <a:fillRect/>
          </a:stretch>
        </p:blipFill>
        <p:spPr>
          <a:xfrm>
            <a:off x="606317" y="959052"/>
            <a:ext cx="2544715" cy="1081504"/>
          </a:xfrm>
          <a:prstGeom prst="rect">
            <a:avLst/>
          </a:prstGeom>
        </p:spPr>
      </p:pic>
      <p:sp>
        <p:nvSpPr>
          <p:cNvPr id="9" name="TextBox 8">
            <a:extLst>
              <a:ext uri="{FF2B5EF4-FFF2-40B4-BE49-F238E27FC236}">
                <a16:creationId xmlns:a16="http://schemas.microsoft.com/office/drawing/2014/main" id="{7D371124-B5A7-C2CE-41B4-7BA4A19202BE}"/>
              </a:ext>
            </a:extLst>
          </p:cNvPr>
          <p:cNvSpPr txBox="1"/>
          <p:nvPr/>
        </p:nvSpPr>
        <p:spPr>
          <a:xfrm>
            <a:off x="701039" y="259881"/>
            <a:ext cx="3378468" cy="369332"/>
          </a:xfrm>
          <a:prstGeom prst="rect">
            <a:avLst/>
          </a:prstGeom>
          <a:noFill/>
        </p:spPr>
        <p:txBody>
          <a:bodyPr wrap="square" rtlCol="0">
            <a:spAutoFit/>
          </a:bodyPr>
          <a:lstStyle/>
          <a:p>
            <a:pPr algn="ctr"/>
            <a:r>
              <a:rPr lang="en-US" dirty="0"/>
              <a:t>2. Select reference genome</a:t>
            </a:r>
          </a:p>
        </p:txBody>
      </p:sp>
      <p:sp>
        <p:nvSpPr>
          <p:cNvPr id="10" name="TextBox 9">
            <a:extLst>
              <a:ext uri="{FF2B5EF4-FFF2-40B4-BE49-F238E27FC236}">
                <a16:creationId xmlns:a16="http://schemas.microsoft.com/office/drawing/2014/main" id="{10614B5C-2F4C-6954-C070-7394CFA74FE3}"/>
              </a:ext>
            </a:extLst>
          </p:cNvPr>
          <p:cNvSpPr txBox="1"/>
          <p:nvPr/>
        </p:nvSpPr>
        <p:spPr>
          <a:xfrm>
            <a:off x="7169432" y="226598"/>
            <a:ext cx="3378468" cy="369332"/>
          </a:xfrm>
          <a:prstGeom prst="rect">
            <a:avLst/>
          </a:prstGeom>
          <a:noFill/>
        </p:spPr>
        <p:txBody>
          <a:bodyPr wrap="square" rtlCol="0">
            <a:spAutoFit/>
          </a:bodyPr>
          <a:lstStyle/>
          <a:p>
            <a:pPr algn="ctr"/>
            <a:r>
              <a:rPr lang="en-US" dirty="0"/>
              <a:t>2. Load data</a:t>
            </a:r>
          </a:p>
        </p:txBody>
      </p:sp>
      <p:sp>
        <p:nvSpPr>
          <p:cNvPr id="11" name="TextBox 10">
            <a:extLst>
              <a:ext uri="{FF2B5EF4-FFF2-40B4-BE49-F238E27FC236}">
                <a16:creationId xmlns:a16="http://schemas.microsoft.com/office/drawing/2014/main" id="{0B5DA2B6-9C44-D979-A048-A8F41E959EBE}"/>
              </a:ext>
            </a:extLst>
          </p:cNvPr>
          <p:cNvSpPr txBox="1"/>
          <p:nvPr/>
        </p:nvSpPr>
        <p:spPr>
          <a:xfrm>
            <a:off x="3641558" y="1005219"/>
            <a:ext cx="2454442" cy="954107"/>
          </a:xfrm>
          <a:prstGeom prst="rect">
            <a:avLst/>
          </a:prstGeom>
          <a:noFill/>
        </p:spPr>
        <p:txBody>
          <a:bodyPr wrap="square" rtlCol="0">
            <a:spAutoFit/>
          </a:bodyPr>
          <a:lstStyle/>
          <a:p>
            <a:pPr algn="just"/>
            <a:r>
              <a:rPr lang="en-US" sz="1400" dirty="0"/>
              <a:t>If you are using IGV for the first time, you might not see any other genome in the drop-down menu</a:t>
            </a:r>
          </a:p>
        </p:txBody>
      </p:sp>
      <p:pic>
        <p:nvPicPr>
          <p:cNvPr id="13" name="Picture 12" descr="A screenshot of a computer&#10;&#10;Description automatically generated">
            <a:extLst>
              <a:ext uri="{FF2B5EF4-FFF2-40B4-BE49-F238E27FC236}">
                <a16:creationId xmlns:a16="http://schemas.microsoft.com/office/drawing/2014/main" id="{6B3F79D8-D70C-C733-0B8D-076957B018A1}"/>
              </a:ext>
            </a:extLst>
          </p:cNvPr>
          <p:cNvPicPr>
            <a:picLocks noChangeAspect="1"/>
          </p:cNvPicPr>
          <p:nvPr/>
        </p:nvPicPr>
        <p:blipFill>
          <a:blip r:embed="rId4"/>
          <a:stretch>
            <a:fillRect/>
          </a:stretch>
        </p:blipFill>
        <p:spPr>
          <a:xfrm>
            <a:off x="701039" y="2992161"/>
            <a:ext cx="1760428" cy="986614"/>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9A03AD24-C6B7-8B79-C86F-B0F64E72DCA7}"/>
              </a:ext>
            </a:extLst>
          </p:cNvPr>
          <p:cNvPicPr>
            <a:picLocks noChangeAspect="1"/>
          </p:cNvPicPr>
          <p:nvPr/>
        </p:nvPicPr>
        <p:blipFill>
          <a:blip r:embed="rId5"/>
          <a:stretch>
            <a:fillRect/>
          </a:stretch>
        </p:blipFill>
        <p:spPr>
          <a:xfrm>
            <a:off x="3830931" y="2884442"/>
            <a:ext cx="2454442" cy="3713677"/>
          </a:xfrm>
          <a:prstGeom prst="rect">
            <a:avLst/>
          </a:prstGeom>
        </p:spPr>
      </p:pic>
      <p:sp>
        <p:nvSpPr>
          <p:cNvPr id="17" name="Down Arrow 16">
            <a:extLst>
              <a:ext uri="{FF2B5EF4-FFF2-40B4-BE49-F238E27FC236}">
                <a16:creationId xmlns:a16="http://schemas.microsoft.com/office/drawing/2014/main" id="{434503F3-7669-BC96-EB64-17E501697CF8}"/>
              </a:ext>
            </a:extLst>
          </p:cNvPr>
          <p:cNvSpPr/>
          <p:nvPr/>
        </p:nvSpPr>
        <p:spPr>
          <a:xfrm>
            <a:off x="1232035" y="2136808"/>
            <a:ext cx="182880" cy="74763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BC01798-DA77-DA1B-AB51-340AE674333B}"/>
              </a:ext>
            </a:extLst>
          </p:cNvPr>
          <p:cNvSpPr/>
          <p:nvPr/>
        </p:nvSpPr>
        <p:spPr>
          <a:xfrm>
            <a:off x="2579570" y="3282215"/>
            <a:ext cx="925934" cy="1467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B1C3E18-40AC-6D16-7ED6-821761EC64DB}"/>
              </a:ext>
            </a:extLst>
          </p:cNvPr>
          <p:cNvSpPr txBox="1"/>
          <p:nvPr/>
        </p:nvSpPr>
        <p:spPr>
          <a:xfrm>
            <a:off x="606317" y="4196614"/>
            <a:ext cx="2762525" cy="2462213"/>
          </a:xfrm>
          <a:prstGeom prst="rect">
            <a:avLst/>
          </a:prstGeom>
          <a:noFill/>
        </p:spPr>
        <p:txBody>
          <a:bodyPr wrap="square" rtlCol="0">
            <a:spAutoFit/>
          </a:bodyPr>
          <a:lstStyle/>
          <a:p>
            <a:r>
              <a:rPr lang="en-US" sz="1400" dirty="0"/>
              <a:t>Selecting “More…” will open a new window with other options of Genome build that could be added to IGV.</a:t>
            </a:r>
          </a:p>
          <a:p>
            <a:endParaRPr lang="en-US" sz="1400" dirty="0"/>
          </a:p>
          <a:p>
            <a:endParaRPr lang="en-US" sz="1400" dirty="0"/>
          </a:p>
          <a:p>
            <a:endParaRPr lang="en-US" sz="1400" dirty="0"/>
          </a:p>
          <a:p>
            <a:endParaRPr lang="en-US" sz="1400" dirty="0"/>
          </a:p>
          <a:p>
            <a:r>
              <a:rPr lang="en-US" sz="1400" dirty="0"/>
              <a:t>There is an option to download the entire sequence for the selected genome</a:t>
            </a:r>
          </a:p>
        </p:txBody>
      </p:sp>
      <p:sp>
        <p:nvSpPr>
          <p:cNvPr id="20" name="Oval 19">
            <a:extLst>
              <a:ext uri="{FF2B5EF4-FFF2-40B4-BE49-F238E27FC236}">
                <a16:creationId xmlns:a16="http://schemas.microsoft.com/office/drawing/2014/main" id="{E586A846-CB37-823B-2D75-71C0020C8DBF}"/>
              </a:ext>
            </a:extLst>
          </p:cNvPr>
          <p:cNvSpPr/>
          <p:nvPr/>
        </p:nvSpPr>
        <p:spPr>
          <a:xfrm>
            <a:off x="3843761" y="5996616"/>
            <a:ext cx="1248076" cy="2406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Arrow 20">
            <a:extLst>
              <a:ext uri="{FF2B5EF4-FFF2-40B4-BE49-F238E27FC236}">
                <a16:creationId xmlns:a16="http://schemas.microsoft.com/office/drawing/2014/main" id="{2AE50D13-8D67-FA3A-6FF4-716001BACAFA}"/>
              </a:ext>
            </a:extLst>
          </p:cNvPr>
          <p:cNvSpPr/>
          <p:nvPr/>
        </p:nvSpPr>
        <p:spPr>
          <a:xfrm>
            <a:off x="3208497" y="6090463"/>
            <a:ext cx="297007" cy="146785"/>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863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2FB792-25A3-335A-4AAB-B5FB6B423E5A}"/>
              </a:ext>
            </a:extLst>
          </p:cNvPr>
          <p:cNvSpPr txBox="1"/>
          <p:nvPr/>
        </p:nvSpPr>
        <p:spPr>
          <a:xfrm>
            <a:off x="502920" y="137160"/>
            <a:ext cx="10789920" cy="2277547"/>
          </a:xfrm>
          <a:prstGeom prst="rect">
            <a:avLst/>
          </a:prstGeom>
          <a:noFill/>
        </p:spPr>
        <p:txBody>
          <a:bodyPr wrap="square" rtlCol="0">
            <a:spAutoFit/>
          </a:bodyPr>
          <a:lstStyle/>
          <a:p>
            <a:r>
              <a:rPr lang="en-US" dirty="0"/>
              <a:t>2. Load data (From saved session)</a:t>
            </a:r>
          </a:p>
          <a:p>
            <a:endParaRPr lang="en-US" dirty="0"/>
          </a:p>
          <a:p>
            <a:pPr marL="285750" indent="-285750">
              <a:buFont typeface="Arial" panose="020B0604020202020204" pitchFamily="34" charset="0"/>
              <a:buChar char="•"/>
            </a:pPr>
            <a:r>
              <a:rPr lang="en-US" sz="1400" dirty="0"/>
              <a:t>Download the </a:t>
            </a:r>
            <a:r>
              <a:rPr lang="en-US" sz="1400" dirty="0" err="1"/>
              <a:t>Github</a:t>
            </a:r>
            <a:r>
              <a:rPr lang="en-US" sz="1400" dirty="0"/>
              <a:t> .zip folder and make sure the Day1 folder is in there </a:t>
            </a:r>
          </a:p>
          <a:p>
            <a:endParaRPr lang="en-US" sz="1400" dirty="0"/>
          </a:p>
          <a:p>
            <a:pPr marL="285750" indent="-285750">
              <a:buFont typeface="Arial" panose="020B0604020202020204" pitchFamily="34" charset="0"/>
              <a:buChar char="•"/>
            </a:pPr>
            <a:r>
              <a:rPr lang="en-US" sz="1400" dirty="0"/>
              <a:t>Let’s load a saved IGV session by File -&gt; Open Session -&gt; ~/Day1/igv_session_1.xml</a:t>
            </a:r>
          </a:p>
          <a:p>
            <a:endParaRPr lang="en-US" sz="1400" dirty="0"/>
          </a:p>
          <a:p>
            <a:endParaRPr lang="en-US" sz="1400" dirty="0"/>
          </a:p>
          <a:p>
            <a:endParaRPr lang="en-US" dirty="0"/>
          </a:p>
          <a:p>
            <a:endParaRPr lang="en-US" dirty="0"/>
          </a:p>
        </p:txBody>
      </p:sp>
      <p:pic>
        <p:nvPicPr>
          <p:cNvPr id="3" name="Picture 2" descr="A screenshot of a computer&#10;&#10;Description automatically generated">
            <a:extLst>
              <a:ext uri="{FF2B5EF4-FFF2-40B4-BE49-F238E27FC236}">
                <a16:creationId xmlns:a16="http://schemas.microsoft.com/office/drawing/2014/main" id="{DC1C56A0-69D2-CB1B-CE89-5E9B33BF587F}"/>
              </a:ext>
            </a:extLst>
          </p:cNvPr>
          <p:cNvPicPr>
            <a:picLocks noChangeAspect="1"/>
          </p:cNvPicPr>
          <p:nvPr/>
        </p:nvPicPr>
        <p:blipFill>
          <a:blip r:embed="rId2"/>
          <a:stretch>
            <a:fillRect/>
          </a:stretch>
        </p:blipFill>
        <p:spPr>
          <a:xfrm>
            <a:off x="292464" y="2143281"/>
            <a:ext cx="3060032" cy="2333661"/>
          </a:xfrm>
          <a:prstGeom prst="rect">
            <a:avLst/>
          </a:prstGeom>
        </p:spPr>
      </p:pic>
      <p:sp>
        <p:nvSpPr>
          <p:cNvPr id="4" name="Oval 3">
            <a:extLst>
              <a:ext uri="{FF2B5EF4-FFF2-40B4-BE49-F238E27FC236}">
                <a16:creationId xmlns:a16="http://schemas.microsoft.com/office/drawing/2014/main" id="{3A998691-C93F-AE8E-1E77-1330B40AE2BD}"/>
              </a:ext>
            </a:extLst>
          </p:cNvPr>
          <p:cNvSpPr/>
          <p:nvPr/>
        </p:nvSpPr>
        <p:spPr>
          <a:xfrm>
            <a:off x="292464" y="2142947"/>
            <a:ext cx="395934" cy="2525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6247A90-A04D-1A5B-5BA3-C0DA5EAA0A2A}"/>
              </a:ext>
            </a:extLst>
          </p:cNvPr>
          <p:cNvSpPr/>
          <p:nvPr/>
        </p:nvSpPr>
        <p:spPr>
          <a:xfrm>
            <a:off x="237213" y="3363973"/>
            <a:ext cx="957741" cy="2525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32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2FB792-25A3-335A-4AAB-B5FB6B423E5A}"/>
              </a:ext>
            </a:extLst>
          </p:cNvPr>
          <p:cNvSpPr txBox="1"/>
          <p:nvPr/>
        </p:nvSpPr>
        <p:spPr>
          <a:xfrm>
            <a:off x="502920" y="137160"/>
            <a:ext cx="10789920" cy="1569660"/>
          </a:xfrm>
          <a:prstGeom prst="rect">
            <a:avLst/>
          </a:prstGeom>
          <a:noFill/>
        </p:spPr>
        <p:txBody>
          <a:bodyPr wrap="square" rtlCol="0">
            <a:spAutoFit/>
          </a:bodyPr>
          <a:lstStyle/>
          <a:p>
            <a:r>
              <a:rPr lang="en-US" dirty="0"/>
              <a:t>2. Load data (From saved session)</a:t>
            </a:r>
          </a:p>
          <a:p>
            <a:pPr marL="285750" indent="-285750">
              <a:buFont typeface="Arial" panose="020B0604020202020204" pitchFamily="34" charset="0"/>
              <a:buChar char="•"/>
            </a:pPr>
            <a:r>
              <a:rPr lang="en-US" sz="1400" dirty="0"/>
              <a:t>Download the </a:t>
            </a:r>
            <a:r>
              <a:rPr lang="en-US" sz="1400" dirty="0" err="1"/>
              <a:t>Github</a:t>
            </a:r>
            <a:r>
              <a:rPr lang="en-US" sz="1400" dirty="0"/>
              <a:t> .zip folder and make sure the Day1 folder is in there </a:t>
            </a:r>
          </a:p>
          <a:p>
            <a:endParaRPr lang="en-US" sz="1400" dirty="0"/>
          </a:p>
          <a:p>
            <a:pPr marL="285750" indent="-285750">
              <a:buFont typeface="Arial" panose="020B0604020202020204" pitchFamily="34" charset="0"/>
              <a:buChar char="•"/>
            </a:pPr>
            <a:r>
              <a:rPr lang="en-US" sz="1400" dirty="0"/>
              <a:t>Let’s load a saved IGV session by File -&gt; Open Session -&gt; ~/Day1/igv_session_1.xml</a:t>
            </a:r>
          </a:p>
          <a:p>
            <a:endParaRPr lang="en-US" dirty="0"/>
          </a:p>
          <a:p>
            <a:endParaRPr lang="en-US" dirty="0"/>
          </a:p>
        </p:txBody>
      </p:sp>
      <p:pic>
        <p:nvPicPr>
          <p:cNvPr id="3" name="Picture 2" descr="A screenshot of a computer&#10;&#10;Description automatically generated">
            <a:extLst>
              <a:ext uri="{FF2B5EF4-FFF2-40B4-BE49-F238E27FC236}">
                <a16:creationId xmlns:a16="http://schemas.microsoft.com/office/drawing/2014/main" id="{DC1C56A0-69D2-CB1B-CE89-5E9B33BF587F}"/>
              </a:ext>
            </a:extLst>
          </p:cNvPr>
          <p:cNvPicPr>
            <a:picLocks noChangeAspect="1"/>
          </p:cNvPicPr>
          <p:nvPr/>
        </p:nvPicPr>
        <p:blipFill>
          <a:blip r:embed="rId2"/>
          <a:stretch>
            <a:fillRect/>
          </a:stretch>
        </p:blipFill>
        <p:spPr>
          <a:xfrm>
            <a:off x="400843" y="2142947"/>
            <a:ext cx="3060032" cy="2333661"/>
          </a:xfrm>
          <a:prstGeom prst="rect">
            <a:avLst/>
          </a:prstGeom>
        </p:spPr>
      </p:pic>
      <p:sp>
        <p:nvSpPr>
          <p:cNvPr id="4" name="Oval 3">
            <a:extLst>
              <a:ext uri="{FF2B5EF4-FFF2-40B4-BE49-F238E27FC236}">
                <a16:creationId xmlns:a16="http://schemas.microsoft.com/office/drawing/2014/main" id="{3A998691-C93F-AE8E-1E77-1330B40AE2BD}"/>
              </a:ext>
            </a:extLst>
          </p:cNvPr>
          <p:cNvSpPr/>
          <p:nvPr/>
        </p:nvSpPr>
        <p:spPr>
          <a:xfrm>
            <a:off x="292464" y="2124585"/>
            <a:ext cx="575109" cy="2525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6247A90-A04D-1A5B-5BA3-C0DA5EAA0A2A}"/>
              </a:ext>
            </a:extLst>
          </p:cNvPr>
          <p:cNvSpPr/>
          <p:nvPr/>
        </p:nvSpPr>
        <p:spPr>
          <a:xfrm>
            <a:off x="370746" y="3386891"/>
            <a:ext cx="902368" cy="1828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F078865-475F-43D4-79E0-2AB676129EDE}"/>
              </a:ext>
            </a:extLst>
          </p:cNvPr>
          <p:cNvSpPr/>
          <p:nvPr/>
        </p:nvSpPr>
        <p:spPr>
          <a:xfrm>
            <a:off x="3628077" y="3053290"/>
            <a:ext cx="497688" cy="154984"/>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D110F6BB-81B2-C175-6CE7-09268B830225}"/>
              </a:ext>
            </a:extLst>
          </p:cNvPr>
          <p:cNvPicPr>
            <a:picLocks noChangeAspect="1"/>
          </p:cNvPicPr>
          <p:nvPr/>
        </p:nvPicPr>
        <p:blipFill>
          <a:blip r:embed="rId3"/>
          <a:stretch>
            <a:fillRect/>
          </a:stretch>
        </p:blipFill>
        <p:spPr>
          <a:xfrm>
            <a:off x="4292968" y="1224933"/>
            <a:ext cx="6999872" cy="4855932"/>
          </a:xfrm>
          <a:prstGeom prst="rect">
            <a:avLst/>
          </a:prstGeom>
        </p:spPr>
      </p:pic>
    </p:spTree>
    <p:extLst>
      <p:ext uri="{BB962C8B-B14F-4D97-AF65-F5344CB8AC3E}">
        <p14:creationId xmlns:p14="http://schemas.microsoft.com/office/powerpoint/2010/main" val="2966877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17810"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498493" y="1288908"/>
            <a:ext cx="1145714" cy="738664"/>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584775"/>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endParaRPr lang="en-US" dirty="0"/>
          </a:p>
        </p:txBody>
      </p:sp>
      <p:sp>
        <p:nvSpPr>
          <p:cNvPr id="6" name="TextBox 5">
            <a:extLst>
              <a:ext uri="{FF2B5EF4-FFF2-40B4-BE49-F238E27FC236}">
                <a16:creationId xmlns:a16="http://schemas.microsoft.com/office/drawing/2014/main" id="{D4C06DAA-42A9-674F-6B64-6BD09721CFA8}"/>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214867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954107"/>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endParaRPr lang="en-US" sz="1400"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3A8448-4B98-6097-BCD3-F4606B69757A}"/>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3488524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206141" y="12588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1723549"/>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FontTx/>
              <a:buAutoNum type="alphaLcPeriod"/>
            </a:pPr>
            <a:endParaRPr lang="en-US" sz="1400" dirty="0"/>
          </a:p>
          <a:p>
            <a:pPr marL="342900" indent="-342900">
              <a:buFontTx/>
              <a:buAutoNum type="alphaLcPeriod"/>
            </a:pPr>
            <a:r>
              <a:rPr lang="en-US" sz="1400" dirty="0"/>
              <a:t>Specific regions/gene name can be typed in here to view them</a:t>
            </a:r>
          </a:p>
          <a:p>
            <a:endParaRPr lang="en-US" dirty="0"/>
          </a:p>
          <a:p>
            <a:endParaRPr lang="en-US"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27792-DEA6-80DC-5290-8C9F5FB8612A}"/>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8" name="Oval 7">
            <a:extLst>
              <a:ext uri="{FF2B5EF4-FFF2-40B4-BE49-F238E27FC236}">
                <a16:creationId xmlns:a16="http://schemas.microsoft.com/office/drawing/2014/main" id="{1E3BBA71-EEAF-3D8F-3DAE-C7C42D06C6E3}"/>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72B7FE-5CD3-17AF-4E47-62D8AA6AE065}"/>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377652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2646878"/>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FontTx/>
              <a:buAutoNum type="alphaLcPeriod"/>
            </a:pPr>
            <a:endParaRPr lang="en-US" sz="1400" dirty="0"/>
          </a:p>
          <a:p>
            <a:pPr marL="342900" indent="-342900">
              <a:buFontTx/>
              <a:buAutoNum type="alphaLcPeriod"/>
            </a:pPr>
            <a:r>
              <a:rPr lang="en-US" sz="1400" dirty="0"/>
              <a:t>Specific regions/gene name can be typed in here to view them</a:t>
            </a:r>
          </a:p>
          <a:p>
            <a:pPr marL="342900" indent="-342900">
              <a:buFontTx/>
              <a:buAutoNum type="alphaLcPeriod"/>
            </a:pPr>
            <a:endParaRPr lang="en-US" sz="1400" dirty="0"/>
          </a:p>
          <a:p>
            <a:pPr marL="342900" indent="-342900">
              <a:buFontTx/>
              <a:buAutoNum type="alphaLcPeriod"/>
            </a:pPr>
            <a:r>
              <a:rPr lang="en-US" sz="1400" dirty="0"/>
              <a:t>The scale also enables zooming in and out of the regions displayed. We can zoom in to see individual nucleotides and zoom out to see the entire genome</a:t>
            </a:r>
          </a:p>
          <a:p>
            <a:endParaRPr lang="en-US" dirty="0"/>
          </a:p>
          <a:p>
            <a:endParaRPr lang="en-US" dirty="0"/>
          </a:p>
          <a:p>
            <a:endParaRPr lang="en-US"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27792-DEA6-80DC-5290-8C9F5FB8612A}"/>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8" name="Oval 7">
            <a:extLst>
              <a:ext uri="{FF2B5EF4-FFF2-40B4-BE49-F238E27FC236}">
                <a16:creationId xmlns:a16="http://schemas.microsoft.com/office/drawing/2014/main" id="{1E3BBA71-EEAF-3D8F-3DAE-C7C42D06C6E3}"/>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DF45D-6B22-7214-6AC9-913B0AD7C4E3}"/>
              </a:ext>
            </a:extLst>
          </p:cNvPr>
          <p:cNvSpPr txBox="1"/>
          <p:nvPr/>
        </p:nvSpPr>
        <p:spPr>
          <a:xfrm>
            <a:off x="9897978" y="663391"/>
            <a:ext cx="1507960" cy="523220"/>
          </a:xfrm>
          <a:prstGeom prst="rect">
            <a:avLst/>
          </a:prstGeom>
          <a:noFill/>
        </p:spPr>
        <p:txBody>
          <a:bodyPr wrap="square" rtlCol="0">
            <a:spAutoFit/>
          </a:bodyPr>
          <a:lstStyle/>
          <a:p>
            <a:r>
              <a:rPr lang="en-US" sz="1400" dirty="0"/>
              <a:t>d. Zoom in/out scale</a:t>
            </a:r>
          </a:p>
        </p:txBody>
      </p:sp>
      <p:sp>
        <p:nvSpPr>
          <p:cNvPr id="11" name="Oval 10">
            <a:extLst>
              <a:ext uri="{FF2B5EF4-FFF2-40B4-BE49-F238E27FC236}">
                <a16:creationId xmlns:a16="http://schemas.microsoft.com/office/drawing/2014/main" id="{711678CD-6A69-74BB-CF31-77677F301409}"/>
              </a:ext>
            </a:extLst>
          </p:cNvPr>
          <p:cNvSpPr/>
          <p:nvPr/>
        </p:nvSpPr>
        <p:spPr>
          <a:xfrm>
            <a:off x="9847044" y="1288908"/>
            <a:ext cx="1377616" cy="345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07263D-E815-E345-12A1-F6107AC96E30}"/>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114891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304EC-972A-4A4C-7066-F9A4DD9A81A8}"/>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FD0F370B-E003-3910-AF5E-FDDCE02ABD05}"/>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Oval 3">
            <a:extLst>
              <a:ext uri="{FF2B5EF4-FFF2-40B4-BE49-F238E27FC236}">
                <a16:creationId xmlns:a16="http://schemas.microsoft.com/office/drawing/2014/main" id="{EDE89C94-6672-1E36-BA95-C0C59EB9DCB2}"/>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330E783-48B5-1833-8326-204D6B1D4F0B}"/>
              </a:ext>
            </a:extLst>
          </p:cNvPr>
          <p:cNvSpPr txBox="1"/>
          <p:nvPr/>
        </p:nvSpPr>
        <p:spPr>
          <a:xfrm>
            <a:off x="558265" y="2820202"/>
            <a:ext cx="11136430" cy="4154984"/>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FontTx/>
              <a:buAutoNum type="alphaLcPeriod"/>
            </a:pPr>
            <a:endParaRPr lang="en-US" sz="1400" dirty="0"/>
          </a:p>
          <a:p>
            <a:pPr marL="342900" indent="-342900">
              <a:buFontTx/>
              <a:buAutoNum type="alphaLcPeriod"/>
            </a:pPr>
            <a:r>
              <a:rPr lang="en-US" sz="1400" dirty="0"/>
              <a:t>Specific regions/gene name can be typed in here to view them</a:t>
            </a:r>
          </a:p>
          <a:p>
            <a:pPr marL="342900" indent="-342900">
              <a:buFontTx/>
              <a:buAutoNum type="alphaLcPeriod"/>
            </a:pPr>
            <a:endParaRPr lang="en-US" sz="1400" dirty="0"/>
          </a:p>
          <a:p>
            <a:pPr marL="342900" indent="-342900">
              <a:buFontTx/>
              <a:buAutoNum type="alphaLcPeriod"/>
            </a:pPr>
            <a:r>
              <a:rPr lang="en-US" sz="1400" dirty="0"/>
              <a:t>The scale also enables zooming in and out of the regions displayed. We can zoom in to see individual nucleotides and zoom out to see the entire genome</a:t>
            </a:r>
          </a:p>
          <a:p>
            <a:pPr marL="342900" indent="-342900">
              <a:buAutoNum type="alphaLcPeriod"/>
            </a:pPr>
            <a:endParaRPr lang="en-US" sz="1400" dirty="0"/>
          </a:p>
          <a:p>
            <a:pPr marL="342900" indent="-342900">
              <a:buAutoNum type="alphaLcPeriod"/>
            </a:pPr>
            <a:r>
              <a:rPr lang="en-US" sz="1400" dirty="0"/>
              <a:t>Ruler – </a:t>
            </a:r>
          </a:p>
          <a:p>
            <a:pPr marL="857250" lvl="1" indent="-400050">
              <a:buFont typeface="+mj-lt"/>
              <a:buAutoNum type="romanLcPeriod"/>
            </a:pPr>
            <a:r>
              <a:rPr lang="en-US" sz="1400" dirty="0"/>
              <a:t>Displays all chromosomes when completely zoomed out</a:t>
            </a:r>
          </a:p>
          <a:p>
            <a:pPr marL="857250" lvl="1" indent="-400050">
              <a:buFont typeface="+mj-lt"/>
              <a:buAutoNum type="romanLcPeriod"/>
            </a:pPr>
            <a:r>
              <a:rPr lang="en-US" sz="1400" dirty="0"/>
              <a:t>Displays the positional values (in units of base pairs) as we zoom in</a:t>
            </a:r>
          </a:p>
          <a:p>
            <a:pPr marL="857250" lvl="1" indent="-400050">
              <a:buFont typeface="+mj-lt"/>
              <a:buAutoNum type="romanLcPeriod"/>
            </a:pPr>
            <a:r>
              <a:rPr lang="en-US" sz="1400" dirty="0"/>
              <a:t>There is a cytoband view in the ruler. When zooming in for a specific region/loci/gene, there will be a red box on the cytoband showing where you are in the chromosome</a:t>
            </a:r>
          </a:p>
          <a:p>
            <a:endParaRPr lang="en-US" sz="1400"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B0986E46-F617-08F2-3029-0D96E0890795}"/>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6" name="Oval 5">
            <a:extLst>
              <a:ext uri="{FF2B5EF4-FFF2-40B4-BE49-F238E27FC236}">
                <a16:creationId xmlns:a16="http://schemas.microsoft.com/office/drawing/2014/main" id="{935388AA-3662-4272-53AB-4D3D7CADB4E2}"/>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27792-DEA6-80DC-5290-8C9F5FB8612A}"/>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8" name="Oval 7">
            <a:extLst>
              <a:ext uri="{FF2B5EF4-FFF2-40B4-BE49-F238E27FC236}">
                <a16:creationId xmlns:a16="http://schemas.microsoft.com/office/drawing/2014/main" id="{1E3BBA71-EEAF-3D8F-3DAE-C7C42D06C6E3}"/>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DF45D-6B22-7214-6AC9-913B0AD7C4E3}"/>
              </a:ext>
            </a:extLst>
          </p:cNvPr>
          <p:cNvSpPr txBox="1"/>
          <p:nvPr/>
        </p:nvSpPr>
        <p:spPr>
          <a:xfrm>
            <a:off x="9897978" y="663391"/>
            <a:ext cx="1507960" cy="523220"/>
          </a:xfrm>
          <a:prstGeom prst="rect">
            <a:avLst/>
          </a:prstGeom>
          <a:noFill/>
        </p:spPr>
        <p:txBody>
          <a:bodyPr wrap="square" rtlCol="0">
            <a:spAutoFit/>
          </a:bodyPr>
          <a:lstStyle/>
          <a:p>
            <a:r>
              <a:rPr lang="en-US" sz="1400" dirty="0"/>
              <a:t>d. Zoom in/out scale</a:t>
            </a:r>
          </a:p>
        </p:txBody>
      </p:sp>
      <p:sp>
        <p:nvSpPr>
          <p:cNvPr id="11" name="Oval 10">
            <a:extLst>
              <a:ext uri="{FF2B5EF4-FFF2-40B4-BE49-F238E27FC236}">
                <a16:creationId xmlns:a16="http://schemas.microsoft.com/office/drawing/2014/main" id="{711678CD-6A69-74BB-CF31-77677F301409}"/>
              </a:ext>
            </a:extLst>
          </p:cNvPr>
          <p:cNvSpPr/>
          <p:nvPr/>
        </p:nvSpPr>
        <p:spPr>
          <a:xfrm>
            <a:off x="9847044" y="1288908"/>
            <a:ext cx="1377616" cy="345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F42600-9F36-FD7B-B8D0-C2D1AB81ED97}"/>
              </a:ext>
            </a:extLst>
          </p:cNvPr>
          <p:cNvSpPr txBox="1"/>
          <p:nvPr/>
        </p:nvSpPr>
        <p:spPr>
          <a:xfrm>
            <a:off x="11405938" y="1725618"/>
            <a:ext cx="956110" cy="307777"/>
          </a:xfrm>
          <a:prstGeom prst="rect">
            <a:avLst/>
          </a:prstGeom>
          <a:noFill/>
        </p:spPr>
        <p:txBody>
          <a:bodyPr wrap="square" rtlCol="0">
            <a:spAutoFit/>
          </a:bodyPr>
          <a:lstStyle/>
          <a:p>
            <a:r>
              <a:rPr lang="en-US" sz="1400" dirty="0"/>
              <a:t>e. Ruler </a:t>
            </a:r>
          </a:p>
        </p:txBody>
      </p:sp>
      <p:sp>
        <p:nvSpPr>
          <p:cNvPr id="13" name="Right Brace 12">
            <a:extLst>
              <a:ext uri="{FF2B5EF4-FFF2-40B4-BE49-F238E27FC236}">
                <a16:creationId xmlns:a16="http://schemas.microsoft.com/office/drawing/2014/main" id="{117092B1-EB5F-C192-C40B-768AD7AC6E0E}"/>
              </a:ext>
            </a:extLst>
          </p:cNvPr>
          <p:cNvSpPr/>
          <p:nvPr/>
        </p:nvSpPr>
        <p:spPr>
          <a:xfrm>
            <a:off x="11224660" y="1550518"/>
            <a:ext cx="181278" cy="737083"/>
          </a:xfrm>
          <a:prstGeom prst="righ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E69B0B57-EFCE-DE98-0E6D-B36B352CEFED}"/>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2672903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B0672A-5BB1-F151-BCA9-32DF38387543}"/>
              </a:ext>
            </a:extLst>
          </p:cNvPr>
          <p:cNvPicPr>
            <a:picLocks noChangeAspect="1"/>
          </p:cNvPicPr>
          <p:nvPr/>
        </p:nvPicPr>
        <p:blipFill>
          <a:blip r:embed="rId2"/>
          <a:stretch>
            <a:fillRect/>
          </a:stretch>
        </p:blipFill>
        <p:spPr>
          <a:xfrm>
            <a:off x="1607419" y="1336656"/>
            <a:ext cx="9552688" cy="950945"/>
          </a:xfrm>
          <a:prstGeom prst="rect">
            <a:avLst/>
          </a:prstGeom>
        </p:spPr>
      </p:pic>
      <p:sp>
        <p:nvSpPr>
          <p:cNvPr id="3" name="TextBox 2">
            <a:extLst>
              <a:ext uri="{FF2B5EF4-FFF2-40B4-BE49-F238E27FC236}">
                <a16:creationId xmlns:a16="http://schemas.microsoft.com/office/drawing/2014/main" id="{C9EF5ED5-FA2E-1F19-0AF7-0FE706C399F0}"/>
              </a:ext>
            </a:extLst>
          </p:cNvPr>
          <p:cNvSpPr txBox="1"/>
          <p:nvPr/>
        </p:nvSpPr>
        <p:spPr>
          <a:xfrm>
            <a:off x="57751" y="1288908"/>
            <a:ext cx="1549668" cy="523220"/>
          </a:xfrm>
          <a:prstGeom prst="rect">
            <a:avLst/>
          </a:prstGeom>
          <a:noFill/>
        </p:spPr>
        <p:txBody>
          <a:bodyPr wrap="square" rtlCol="0">
            <a:spAutoFit/>
          </a:bodyPr>
          <a:lstStyle/>
          <a:p>
            <a:r>
              <a:rPr lang="en-US" sz="1400" dirty="0"/>
              <a:t>a. Select genome build</a:t>
            </a:r>
          </a:p>
        </p:txBody>
      </p:sp>
      <p:sp>
        <p:nvSpPr>
          <p:cNvPr id="4" name="TextBox 3">
            <a:extLst>
              <a:ext uri="{FF2B5EF4-FFF2-40B4-BE49-F238E27FC236}">
                <a16:creationId xmlns:a16="http://schemas.microsoft.com/office/drawing/2014/main" id="{9916C40E-9A74-6FFD-7A51-DA1CA7651731}"/>
              </a:ext>
            </a:extLst>
          </p:cNvPr>
          <p:cNvSpPr txBox="1"/>
          <p:nvPr/>
        </p:nvSpPr>
        <p:spPr>
          <a:xfrm>
            <a:off x="2614062" y="663391"/>
            <a:ext cx="1252888" cy="523220"/>
          </a:xfrm>
          <a:prstGeom prst="rect">
            <a:avLst/>
          </a:prstGeom>
          <a:noFill/>
        </p:spPr>
        <p:txBody>
          <a:bodyPr wrap="square" rtlCol="0">
            <a:spAutoFit/>
          </a:bodyPr>
          <a:lstStyle/>
          <a:p>
            <a:r>
              <a:rPr lang="en-US" sz="1400" dirty="0"/>
              <a:t>b. Select chromosome</a:t>
            </a:r>
          </a:p>
        </p:txBody>
      </p:sp>
      <p:sp>
        <p:nvSpPr>
          <p:cNvPr id="5" name="TextBox 4">
            <a:extLst>
              <a:ext uri="{FF2B5EF4-FFF2-40B4-BE49-F238E27FC236}">
                <a16:creationId xmlns:a16="http://schemas.microsoft.com/office/drawing/2014/main" id="{864C6A05-608F-F251-957A-E37A49DB8F05}"/>
              </a:ext>
            </a:extLst>
          </p:cNvPr>
          <p:cNvSpPr txBox="1"/>
          <p:nvPr/>
        </p:nvSpPr>
        <p:spPr>
          <a:xfrm>
            <a:off x="4058653" y="663391"/>
            <a:ext cx="1793508" cy="523220"/>
          </a:xfrm>
          <a:prstGeom prst="rect">
            <a:avLst/>
          </a:prstGeom>
          <a:noFill/>
        </p:spPr>
        <p:txBody>
          <a:bodyPr wrap="square" rtlCol="0">
            <a:spAutoFit/>
          </a:bodyPr>
          <a:lstStyle/>
          <a:p>
            <a:r>
              <a:rPr lang="en-US" sz="1400" dirty="0"/>
              <a:t>c. Select region/loci/gene</a:t>
            </a:r>
          </a:p>
        </p:txBody>
      </p:sp>
      <p:sp>
        <p:nvSpPr>
          <p:cNvPr id="6" name="TextBox 5">
            <a:extLst>
              <a:ext uri="{FF2B5EF4-FFF2-40B4-BE49-F238E27FC236}">
                <a16:creationId xmlns:a16="http://schemas.microsoft.com/office/drawing/2014/main" id="{2980B096-3C50-928D-F54F-2F7218A4F3AA}"/>
              </a:ext>
            </a:extLst>
          </p:cNvPr>
          <p:cNvSpPr txBox="1"/>
          <p:nvPr/>
        </p:nvSpPr>
        <p:spPr>
          <a:xfrm>
            <a:off x="9897978" y="663391"/>
            <a:ext cx="1507960" cy="523220"/>
          </a:xfrm>
          <a:prstGeom prst="rect">
            <a:avLst/>
          </a:prstGeom>
          <a:noFill/>
        </p:spPr>
        <p:txBody>
          <a:bodyPr wrap="square" rtlCol="0">
            <a:spAutoFit/>
          </a:bodyPr>
          <a:lstStyle/>
          <a:p>
            <a:r>
              <a:rPr lang="en-US" sz="1400" dirty="0"/>
              <a:t>d. Zoom in/out scale</a:t>
            </a:r>
          </a:p>
        </p:txBody>
      </p:sp>
      <p:sp>
        <p:nvSpPr>
          <p:cNvPr id="7" name="TextBox 6">
            <a:extLst>
              <a:ext uri="{FF2B5EF4-FFF2-40B4-BE49-F238E27FC236}">
                <a16:creationId xmlns:a16="http://schemas.microsoft.com/office/drawing/2014/main" id="{64391DE8-6959-C17F-843D-2B9F2F20256E}"/>
              </a:ext>
            </a:extLst>
          </p:cNvPr>
          <p:cNvSpPr txBox="1"/>
          <p:nvPr/>
        </p:nvSpPr>
        <p:spPr>
          <a:xfrm>
            <a:off x="11405938" y="1725618"/>
            <a:ext cx="956110" cy="307777"/>
          </a:xfrm>
          <a:prstGeom prst="rect">
            <a:avLst/>
          </a:prstGeom>
          <a:noFill/>
        </p:spPr>
        <p:txBody>
          <a:bodyPr wrap="square" rtlCol="0">
            <a:spAutoFit/>
          </a:bodyPr>
          <a:lstStyle/>
          <a:p>
            <a:r>
              <a:rPr lang="en-US" sz="1400" dirty="0"/>
              <a:t>e. Ruler </a:t>
            </a:r>
          </a:p>
        </p:txBody>
      </p:sp>
      <p:sp>
        <p:nvSpPr>
          <p:cNvPr id="8" name="Oval 7">
            <a:extLst>
              <a:ext uri="{FF2B5EF4-FFF2-40B4-BE49-F238E27FC236}">
                <a16:creationId xmlns:a16="http://schemas.microsoft.com/office/drawing/2014/main" id="{00D4BB5D-8EBE-5458-4425-9A01D9917677}"/>
              </a:ext>
            </a:extLst>
          </p:cNvPr>
          <p:cNvSpPr/>
          <p:nvPr/>
        </p:nvSpPr>
        <p:spPr>
          <a:xfrm>
            <a:off x="1607419" y="1288908"/>
            <a:ext cx="1006643" cy="261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6E86EBC-DBA9-249E-04EA-B50348AC86B0}"/>
              </a:ext>
            </a:extLst>
          </p:cNvPr>
          <p:cNvSpPr/>
          <p:nvPr/>
        </p:nvSpPr>
        <p:spPr>
          <a:xfrm>
            <a:off x="2653765" y="1277492"/>
            <a:ext cx="1252888" cy="316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6F0D80-81BA-A79B-AC5B-FF744D8E3FDB}"/>
              </a:ext>
            </a:extLst>
          </p:cNvPr>
          <p:cNvSpPr/>
          <p:nvPr/>
        </p:nvSpPr>
        <p:spPr>
          <a:xfrm>
            <a:off x="3906653" y="1277492"/>
            <a:ext cx="1377616" cy="35710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3230179-7A4A-3DDB-0CEC-5FF12D29354C}"/>
              </a:ext>
            </a:extLst>
          </p:cNvPr>
          <p:cNvSpPr/>
          <p:nvPr/>
        </p:nvSpPr>
        <p:spPr>
          <a:xfrm>
            <a:off x="9847044" y="1288908"/>
            <a:ext cx="1377616" cy="345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6E8AA930-9754-F5D2-E4E4-0B0FE1741573}"/>
              </a:ext>
            </a:extLst>
          </p:cNvPr>
          <p:cNvSpPr/>
          <p:nvPr/>
        </p:nvSpPr>
        <p:spPr>
          <a:xfrm>
            <a:off x="11224660" y="1550518"/>
            <a:ext cx="181278" cy="737083"/>
          </a:xfrm>
          <a:prstGeom prst="righ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211D3F-89CE-645E-E7B2-1AA44E0992C9}"/>
              </a:ext>
            </a:extLst>
          </p:cNvPr>
          <p:cNvSpPr txBox="1"/>
          <p:nvPr/>
        </p:nvSpPr>
        <p:spPr>
          <a:xfrm>
            <a:off x="558265" y="2820202"/>
            <a:ext cx="11136430" cy="4031873"/>
          </a:xfrm>
          <a:prstGeom prst="rect">
            <a:avLst/>
          </a:prstGeom>
          <a:noFill/>
        </p:spPr>
        <p:txBody>
          <a:bodyPr wrap="square" rtlCol="0">
            <a:spAutoFit/>
          </a:bodyPr>
          <a:lstStyle/>
          <a:p>
            <a:pPr marL="342900" indent="-342900">
              <a:buAutoNum type="alphaLcPeriod"/>
            </a:pPr>
            <a:r>
              <a:rPr lang="en-US" sz="1400" dirty="0"/>
              <a:t>This drop-down menu can be used to select genome build of interest from the available list</a:t>
            </a:r>
          </a:p>
          <a:p>
            <a:pPr marL="342900" indent="-342900">
              <a:buAutoNum type="alphaLcPeriod"/>
            </a:pPr>
            <a:endParaRPr lang="en-US" sz="1400" dirty="0"/>
          </a:p>
          <a:p>
            <a:pPr marL="342900" indent="-342900">
              <a:buAutoNum type="alphaLcPeriod"/>
            </a:pPr>
            <a:r>
              <a:rPr lang="en-US" sz="1400" dirty="0"/>
              <a:t>This enables user to select specific chromosome to zoom in to</a:t>
            </a:r>
          </a:p>
          <a:p>
            <a:pPr marL="342900" indent="-342900">
              <a:buAutoNum type="alphaLcPeriod"/>
            </a:pPr>
            <a:endParaRPr lang="en-US" sz="1400" dirty="0"/>
          </a:p>
          <a:p>
            <a:pPr marL="342900" indent="-342900">
              <a:buAutoNum type="alphaLcPeriod"/>
            </a:pPr>
            <a:r>
              <a:rPr lang="en-US" sz="1400" dirty="0"/>
              <a:t>Specific regions/gene name can be typed in here to view them</a:t>
            </a:r>
          </a:p>
          <a:p>
            <a:pPr marL="342900" indent="-342900">
              <a:buAutoNum type="alphaLcPeriod"/>
            </a:pPr>
            <a:endParaRPr lang="en-US" sz="1400" dirty="0"/>
          </a:p>
          <a:p>
            <a:pPr marL="342900" indent="-342900">
              <a:buAutoNum type="alphaLcPeriod"/>
            </a:pPr>
            <a:r>
              <a:rPr lang="en-US" sz="1400" dirty="0"/>
              <a:t>The scale also enables zooming in and out of the regions displayed. We can zoom in to see individual nucleotides and zoom out to see the entire genome</a:t>
            </a:r>
          </a:p>
          <a:p>
            <a:pPr marL="342900" indent="-342900">
              <a:buAutoNum type="alphaLcPeriod"/>
            </a:pPr>
            <a:endParaRPr lang="en-US" sz="1400" dirty="0"/>
          </a:p>
          <a:p>
            <a:pPr marL="342900" indent="-342900">
              <a:buAutoNum type="alphaLcPeriod"/>
            </a:pPr>
            <a:r>
              <a:rPr lang="en-US" sz="1400" dirty="0"/>
              <a:t>Ruler – </a:t>
            </a:r>
          </a:p>
          <a:p>
            <a:pPr marL="857250" lvl="1" indent="-400050">
              <a:buFont typeface="+mj-lt"/>
              <a:buAutoNum type="romanLcPeriod"/>
            </a:pPr>
            <a:r>
              <a:rPr lang="en-US" sz="1400" dirty="0"/>
              <a:t>Displays all chromosomes when completely zoomed out</a:t>
            </a:r>
          </a:p>
          <a:p>
            <a:pPr marL="857250" lvl="1" indent="-400050">
              <a:buFont typeface="+mj-lt"/>
              <a:buAutoNum type="romanLcPeriod"/>
            </a:pPr>
            <a:r>
              <a:rPr lang="en-US" sz="1400" dirty="0"/>
              <a:t>Displays the positional values (in units of base pairs) as we zoom in</a:t>
            </a:r>
          </a:p>
          <a:p>
            <a:pPr marL="857250" lvl="1" indent="-400050">
              <a:buFont typeface="+mj-lt"/>
              <a:buAutoNum type="romanLcPeriod"/>
            </a:pPr>
            <a:r>
              <a:rPr lang="en-US" sz="1400" dirty="0"/>
              <a:t>There is a cytoband view in the ruler. When zooming in for a specific region/loci/gene, there will be a red box on the cytoband showing where you are in the chromosome</a:t>
            </a:r>
          </a:p>
          <a:p>
            <a:pPr marL="400050" indent="-400050">
              <a:buFont typeface="+mj-lt"/>
              <a:buAutoNum type="alphaLcPeriod"/>
            </a:pPr>
            <a:endParaRPr lang="en-US" sz="1400" dirty="0"/>
          </a:p>
          <a:p>
            <a:pPr marL="400050" indent="-400050">
              <a:buFont typeface="+mj-lt"/>
              <a:buAutoNum type="alphaLcPeriod"/>
            </a:pPr>
            <a:r>
              <a:rPr lang="en-US" sz="1400" dirty="0"/>
              <a:t>Moving around within the chromosome can be done by jumping to another region in the cytoband or scrolling across genomic coordinates</a:t>
            </a:r>
          </a:p>
          <a:p>
            <a:endParaRPr lang="en-US" dirty="0"/>
          </a:p>
        </p:txBody>
      </p:sp>
      <p:sp>
        <p:nvSpPr>
          <p:cNvPr id="14" name="TextBox 13">
            <a:extLst>
              <a:ext uri="{FF2B5EF4-FFF2-40B4-BE49-F238E27FC236}">
                <a16:creationId xmlns:a16="http://schemas.microsoft.com/office/drawing/2014/main" id="{DC5D0952-2E90-8EA8-763B-F583E603868A}"/>
              </a:ext>
            </a:extLst>
          </p:cNvPr>
          <p:cNvSpPr txBox="1"/>
          <p:nvPr/>
        </p:nvSpPr>
        <p:spPr>
          <a:xfrm>
            <a:off x="557645" y="96168"/>
            <a:ext cx="5538355" cy="923330"/>
          </a:xfrm>
          <a:prstGeom prst="rect">
            <a:avLst/>
          </a:prstGeom>
          <a:noFill/>
        </p:spPr>
        <p:txBody>
          <a:bodyPr wrap="square" rtlCol="0">
            <a:spAutoFit/>
          </a:bodyPr>
          <a:lstStyle/>
          <a:p>
            <a:r>
              <a:rPr lang="en-US" dirty="0"/>
              <a:t>Navigating the IGV UI</a:t>
            </a:r>
          </a:p>
          <a:p>
            <a:endParaRPr lang="en-US" dirty="0"/>
          </a:p>
          <a:p>
            <a:r>
              <a:rPr lang="en-US" dirty="0"/>
              <a:t>1. Tool Bar</a:t>
            </a:r>
          </a:p>
        </p:txBody>
      </p:sp>
    </p:spTree>
    <p:extLst>
      <p:ext uri="{BB962C8B-B14F-4D97-AF65-F5344CB8AC3E}">
        <p14:creationId xmlns:p14="http://schemas.microsoft.com/office/powerpoint/2010/main" val="214523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B98D93-D6E8-9D3C-8008-57DED4FA6C44}"/>
              </a:ext>
            </a:extLst>
          </p:cNvPr>
          <p:cNvSpPr txBox="1"/>
          <p:nvPr/>
        </p:nvSpPr>
        <p:spPr>
          <a:xfrm>
            <a:off x="557645" y="283204"/>
            <a:ext cx="5538355" cy="923330"/>
          </a:xfrm>
          <a:prstGeom prst="rect">
            <a:avLst/>
          </a:prstGeom>
          <a:noFill/>
        </p:spPr>
        <p:txBody>
          <a:bodyPr wrap="square" rtlCol="0">
            <a:spAutoFit/>
          </a:bodyPr>
          <a:lstStyle/>
          <a:p>
            <a:r>
              <a:rPr lang="en-US" dirty="0"/>
              <a:t>Navigating the IGV UI</a:t>
            </a:r>
          </a:p>
          <a:p>
            <a:endParaRPr lang="en-US" dirty="0"/>
          </a:p>
          <a:p>
            <a:r>
              <a:rPr lang="en-US" dirty="0"/>
              <a:t>1. Changing track height, track color and font size</a:t>
            </a:r>
          </a:p>
        </p:txBody>
      </p:sp>
      <p:sp>
        <p:nvSpPr>
          <p:cNvPr id="4" name="TextBox 3">
            <a:extLst>
              <a:ext uri="{FF2B5EF4-FFF2-40B4-BE49-F238E27FC236}">
                <a16:creationId xmlns:a16="http://schemas.microsoft.com/office/drawing/2014/main" id="{0ABD61BE-25DA-7BCC-54E1-391258642032}"/>
              </a:ext>
            </a:extLst>
          </p:cNvPr>
          <p:cNvSpPr txBox="1"/>
          <p:nvPr/>
        </p:nvSpPr>
        <p:spPr>
          <a:xfrm>
            <a:off x="727362" y="1402772"/>
            <a:ext cx="11024755" cy="738664"/>
          </a:xfrm>
          <a:prstGeom prst="rect">
            <a:avLst/>
          </a:prstGeom>
          <a:noFill/>
        </p:spPr>
        <p:txBody>
          <a:bodyPr wrap="square" rtlCol="0">
            <a:spAutoFit/>
          </a:bodyPr>
          <a:lstStyle/>
          <a:p>
            <a:r>
              <a:rPr lang="en-US" sz="1400" dirty="0"/>
              <a:t>This is an option available in the pop-menu bar in the tracks. </a:t>
            </a:r>
          </a:p>
          <a:p>
            <a:endParaRPr lang="en-US" sz="1400" dirty="0"/>
          </a:p>
          <a:p>
            <a:r>
              <a:rPr lang="en-US" sz="1400" dirty="0"/>
              <a:t>To do this: Right click/Control press in side of the track (where the track name appears -&gt; Change track height/Change track color/Change font size</a:t>
            </a:r>
          </a:p>
        </p:txBody>
      </p:sp>
      <p:pic>
        <p:nvPicPr>
          <p:cNvPr id="6" name="Picture 5" descr="A screenshot of a computer&#10;&#10;Description automatically generated">
            <a:extLst>
              <a:ext uri="{FF2B5EF4-FFF2-40B4-BE49-F238E27FC236}">
                <a16:creationId xmlns:a16="http://schemas.microsoft.com/office/drawing/2014/main" id="{E69E53DC-9A56-D3C2-421A-3B0C338AA642}"/>
              </a:ext>
            </a:extLst>
          </p:cNvPr>
          <p:cNvPicPr>
            <a:picLocks noChangeAspect="1"/>
          </p:cNvPicPr>
          <p:nvPr/>
        </p:nvPicPr>
        <p:blipFill>
          <a:blip r:embed="rId2"/>
          <a:stretch>
            <a:fillRect/>
          </a:stretch>
        </p:blipFill>
        <p:spPr>
          <a:xfrm>
            <a:off x="888423" y="2337674"/>
            <a:ext cx="3162300" cy="4025900"/>
          </a:xfrm>
          <a:prstGeom prst="rect">
            <a:avLst/>
          </a:prstGeom>
        </p:spPr>
      </p:pic>
    </p:spTree>
    <p:extLst>
      <p:ext uri="{BB962C8B-B14F-4D97-AF65-F5344CB8AC3E}">
        <p14:creationId xmlns:p14="http://schemas.microsoft.com/office/powerpoint/2010/main" val="1609084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00DCE-E31D-56CB-ED84-6C03BE7CA2BF}"/>
              </a:ext>
            </a:extLst>
          </p:cNvPr>
          <p:cNvSpPr txBox="1"/>
          <p:nvPr/>
        </p:nvSpPr>
        <p:spPr>
          <a:xfrm>
            <a:off x="880533" y="524932"/>
            <a:ext cx="10541000" cy="5386090"/>
          </a:xfrm>
          <a:prstGeom prst="rect">
            <a:avLst/>
          </a:prstGeom>
          <a:noFill/>
        </p:spPr>
        <p:txBody>
          <a:bodyPr wrap="square" rtlCol="0">
            <a:spAutoFit/>
          </a:bodyPr>
          <a:lstStyle/>
          <a:p>
            <a:pPr algn="ctr"/>
            <a:r>
              <a:rPr lang="en-US" sz="2800" dirty="0"/>
              <a:t>What are Genome Browsers?</a:t>
            </a:r>
          </a:p>
          <a:p>
            <a:pPr algn="ctr"/>
            <a:endParaRPr lang="en-US" sz="2800" dirty="0"/>
          </a:p>
          <a:p>
            <a:endParaRPr lang="en-US" dirty="0"/>
          </a:p>
          <a:p>
            <a:pPr marL="285750" indent="-285750">
              <a:buFont typeface="Arial" panose="020B0604020202020204" pitchFamily="34" charset="0"/>
              <a:buChar char="•"/>
            </a:pPr>
            <a:r>
              <a:rPr lang="en-US" dirty="0"/>
              <a:t>Graphical interface for users to browse, search, retrieve and analyze genomic data</a:t>
            </a:r>
          </a:p>
          <a:p>
            <a:endParaRPr lang="en-US" dirty="0"/>
          </a:p>
          <a:p>
            <a:pPr marL="285750" indent="-285750">
              <a:buFont typeface="Arial" panose="020B0604020202020204" pitchFamily="34" charset="0"/>
              <a:buChar char="•"/>
            </a:pPr>
            <a:r>
              <a:rPr lang="en-US" dirty="0"/>
              <a:t>Data include variation, transcription, regulatory data such as methylation, transcription factor binding and disease associations</a:t>
            </a:r>
          </a:p>
          <a:p>
            <a:endParaRPr lang="en-US" dirty="0"/>
          </a:p>
          <a:p>
            <a:pPr marL="285750" indent="-285750">
              <a:buFont typeface="Arial" panose="020B0604020202020204" pitchFamily="34" charset="0"/>
              <a:buChar char="•"/>
            </a:pPr>
            <a:r>
              <a:rPr lang="en-US" dirty="0"/>
              <a:t>Some of the larger genome browsers also serves as data archives for public datasets </a:t>
            </a:r>
          </a:p>
          <a:p>
            <a:endParaRPr lang="en-US" dirty="0"/>
          </a:p>
          <a:p>
            <a:pPr marL="285750" indent="-285750">
              <a:buFont typeface="Arial" panose="020B0604020202020204" pitchFamily="34" charset="0"/>
              <a:buChar char="•"/>
            </a:pPr>
            <a:r>
              <a:rPr lang="en-US" dirty="0"/>
              <a:t>It is also possible to load your own data into some of the public genome browsers</a:t>
            </a:r>
          </a:p>
          <a:p>
            <a:pPr marL="285750" indent="-285750">
              <a:buFont typeface="Arial" panose="020B0604020202020204" pitchFamily="34" charset="0"/>
              <a:buChar char="•"/>
            </a:pPr>
            <a:endParaRPr lang="en-US" dirty="0"/>
          </a:p>
          <a:p>
            <a:r>
              <a:rPr lang="en-US" dirty="0"/>
              <a:t>Some of the genome browsers commonly used are:</a:t>
            </a:r>
          </a:p>
          <a:p>
            <a:endParaRPr lang="en-US" dirty="0"/>
          </a:p>
          <a:p>
            <a:pPr marL="285750" indent="-285750">
              <a:buFont typeface="Arial" panose="020B0604020202020204" pitchFamily="34" charset="0"/>
              <a:buChar char="•"/>
            </a:pPr>
            <a:r>
              <a:rPr lang="en-US" dirty="0">
                <a:hlinkClick r:id="rId2"/>
              </a:rPr>
              <a:t>Integrative Genome Viewer (IGV)</a:t>
            </a:r>
            <a:endParaRPr lang="en-US" dirty="0"/>
          </a:p>
          <a:p>
            <a:pPr marL="285750" indent="-285750">
              <a:buFont typeface="Arial" panose="020B0604020202020204" pitchFamily="34" charset="0"/>
              <a:buChar char="•"/>
            </a:pPr>
            <a:r>
              <a:rPr lang="en-US" dirty="0">
                <a:hlinkClick r:id="rId3"/>
              </a:rPr>
              <a:t>The UCSC Genome Browser</a:t>
            </a:r>
            <a:endParaRPr lang="en-US" dirty="0"/>
          </a:p>
          <a:p>
            <a:pPr marL="285750" indent="-285750">
              <a:buFont typeface="Arial" panose="020B0604020202020204" pitchFamily="34" charset="0"/>
              <a:buChar char="•"/>
            </a:pPr>
            <a:r>
              <a:rPr lang="en-US" dirty="0">
                <a:hlinkClick r:id="rId4"/>
              </a:rPr>
              <a:t>ENSEMBL Genome Browser</a:t>
            </a:r>
            <a:endParaRPr lang="en-US" dirty="0"/>
          </a:p>
          <a:p>
            <a:pPr marL="285750" indent="-285750">
              <a:buFont typeface="Arial" panose="020B0604020202020204" pitchFamily="34" charset="0"/>
              <a:buChar char="•"/>
            </a:pPr>
            <a:r>
              <a:rPr lang="en-US" dirty="0">
                <a:hlinkClick r:id="rId5"/>
              </a:rPr>
              <a:t>NCBI Genome Data Viewer</a:t>
            </a:r>
            <a:endParaRPr lang="en-US" dirty="0"/>
          </a:p>
        </p:txBody>
      </p:sp>
      <p:sp>
        <p:nvSpPr>
          <p:cNvPr id="3" name="Left Arrow 2">
            <a:extLst>
              <a:ext uri="{FF2B5EF4-FFF2-40B4-BE49-F238E27FC236}">
                <a16:creationId xmlns:a16="http://schemas.microsoft.com/office/drawing/2014/main" id="{B8977C10-9257-4D79-FE98-8C82785BD7F0}"/>
              </a:ext>
            </a:extLst>
          </p:cNvPr>
          <p:cNvSpPr/>
          <p:nvPr/>
        </p:nvSpPr>
        <p:spPr>
          <a:xfrm>
            <a:off x="4898136" y="4764024"/>
            <a:ext cx="475488" cy="2011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33A5B02E-DC35-3CA3-E8D6-7D0BF9A499F5}"/>
              </a:ext>
            </a:extLst>
          </p:cNvPr>
          <p:cNvSpPr/>
          <p:nvPr/>
        </p:nvSpPr>
        <p:spPr>
          <a:xfrm>
            <a:off x="4898136" y="5044440"/>
            <a:ext cx="475488" cy="2011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60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CC9B2-359E-9251-D6A8-076C57F6D894}"/>
              </a:ext>
            </a:extLst>
          </p:cNvPr>
          <p:cNvSpPr txBox="1"/>
          <p:nvPr/>
        </p:nvSpPr>
        <p:spPr>
          <a:xfrm>
            <a:off x="654410" y="673028"/>
            <a:ext cx="11024971" cy="5170646"/>
          </a:xfrm>
          <a:prstGeom prst="rect">
            <a:avLst/>
          </a:prstGeom>
          <a:noFill/>
        </p:spPr>
        <p:txBody>
          <a:bodyPr wrap="square" rtlCol="0">
            <a:spAutoFit/>
          </a:bodyPr>
          <a:lstStyle/>
          <a:p>
            <a:r>
              <a:rPr lang="en-US" dirty="0"/>
              <a:t>3. Feature Track</a:t>
            </a:r>
          </a:p>
          <a:p>
            <a:endParaRPr lang="en-US" dirty="0"/>
          </a:p>
          <a:p>
            <a:r>
              <a:rPr lang="en-US" sz="1400" dirty="0" err="1"/>
              <a:t>RefSeq</a:t>
            </a:r>
            <a:r>
              <a:rPr lang="en-US" sz="1400" dirty="0"/>
              <a:t> gene track is available to view by default.</a:t>
            </a:r>
          </a:p>
          <a:p>
            <a:endParaRPr lang="en-US" sz="1400" dirty="0"/>
          </a:p>
          <a:p>
            <a:endParaRPr lang="en-US" sz="1400" dirty="0"/>
          </a:p>
          <a:p>
            <a:endParaRPr lang="en-US" sz="1400" dirty="0"/>
          </a:p>
          <a:p>
            <a:endParaRPr lang="en-US" sz="1400" dirty="0"/>
          </a:p>
          <a:p>
            <a:r>
              <a:rPr lang="en-US" sz="1400" dirty="0"/>
              <a:t>This is how it looks for the entire genome. </a:t>
            </a:r>
          </a:p>
          <a:p>
            <a:endParaRPr lang="en-US" sz="1400" dirty="0"/>
          </a:p>
          <a:p>
            <a:r>
              <a:rPr lang="en-US" sz="1400" dirty="0"/>
              <a:t>But the scale/zoom tool in the tool bar can be used to zoom in to genes in different regions. </a:t>
            </a:r>
          </a:p>
          <a:p>
            <a:endParaRPr lang="en-US" sz="1400" dirty="0"/>
          </a:p>
          <a:p>
            <a:r>
              <a:rPr lang="en-US" sz="1400" dirty="0"/>
              <a:t>Zoomed in gene track:</a:t>
            </a:r>
          </a:p>
          <a:p>
            <a:endParaRPr lang="en-US" sz="1400" dirty="0"/>
          </a:p>
          <a:p>
            <a:r>
              <a:rPr lang="en-US" sz="1400" dirty="0"/>
              <a:t> </a:t>
            </a:r>
          </a:p>
          <a:p>
            <a:endParaRPr lang="en-US" sz="1400" dirty="0"/>
          </a:p>
          <a:p>
            <a:endParaRPr lang="en-US" sz="1400" dirty="0"/>
          </a:p>
          <a:p>
            <a:r>
              <a:rPr lang="en-US" sz="1400" dirty="0"/>
              <a:t> There are 3 options for viewing these gene tracks. This is helpful when displaying overlapping features like transcripts of a gene. </a:t>
            </a:r>
          </a:p>
          <a:p>
            <a:endParaRPr lang="en-US" sz="1400" dirty="0"/>
          </a:p>
          <a:p>
            <a:r>
              <a:rPr lang="en-US" sz="1400" dirty="0"/>
              <a:t>To change view, right click on feature track and select one of the following options:</a:t>
            </a:r>
          </a:p>
          <a:p>
            <a:pPr marL="285750" indent="-285750">
              <a:buFont typeface="Arial" panose="020B0604020202020204" pitchFamily="34" charset="0"/>
              <a:buChar char="•"/>
            </a:pPr>
            <a:r>
              <a:rPr lang="en-US" sz="1400" dirty="0"/>
              <a:t>Collapsed</a:t>
            </a:r>
          </a:p>
          <a:p>
            <a:pPr marL="285750" indent="-285750">
              <a:buFont typeface="Arial" panose="020B0604020202020204" pitchFamily="34" charset="0"/>
              <a:buChar char="•"/>
            </a:pPr>
            <a:r>
              <a:rPr lang="en-US" sz="1400" dirty="0"/>
              <a:t>Squished</a:t>
            </a:r>
          </a:p>
          <a:p>
            <a:pPr marL="285750" indent="-285750">
              <a:buFont typeface="Arial" panose="020B0604020202020204" pitchFamily="34" charset="0"/>
              <a:buChar char="•"/>
            </a:pPr>
            <a:r>
              <a:rPr lang="en-US" sz="1400" dirty="0"/>
              <a:t>Expanded</a:t>
            </a:r>
          </a:p>
          <a:p>
            <a:endParaRPr lang="en-US" sz="1400" dirty="0"/>
          </a:p>
        </p:txBody>
      </p:sp>
      <p:pic>
        <p:nvPicPr>
          <p:cNvPr id="5" name="Picture 4">
            <a:extLst>
              <a:ext uri="{FF2B5EF4-FFF2-40B4-BE49-F238E27FC236}">
                <a16:creationId xmlns:a16="http://schemas.microsoft.com/office/drawing/2014/main" id="{098F84AD-DF12-DD38-FDB1-05DDB336D872}"/>
              </a:ext>
            </a:extLst>
          </p:cNvPr>
          <p:cNvPicPr>
            <a:picLocks noChangeAspect="1"/>
          </p:cNvPicPr>
          <p:nvPr/>
        </p:nvPicPr>
        <p:blipFill>
          <a:blip r:embed="rId2"/>
          <a:stretch>
            <a:fillRect/>
          </a:stretch>
        </p:blipFill>
        <p:spPr>
          <a:xfrm>
            <a:off x="747928" y="1622372"/>
            <a:ext cx="11024971" cy="557684"/>
          </a:xfrm>
          <a:prstGeom prst="rect">
            <a:avLst/>
          </a:prstGeom>
        </p:spPr>
      </p:pic>
      <p:pic>
        <p:nvPicPr>
          <p:cNvPr id="8" name="Picture 7">
            <a:extLst>
              <a:ext uri="{FF2B5EF4-FFF2-40B4-BE49-F238E27FC236}">
                <a16:creationId xmlns:a16="http://schemas.microsoft.com/office/drawing/2014/main" id="{C2295F53-C31E-9369-3D59-747D49D2C2F2}"/>
              </a:ext>
            </a:extLst>
          </p:cNvPr>
          <p:cNvPicPr>
            <a:picLocks noChangeAspect="1"/>
          </p:cNvPicPr>
          <p:nvPr/>
        </p:nvPicPr>
        <p:blipFill>
          <a:blip r:embed="rId3"/>
          <a:stretch>
            <a:fillRect/>
          </a:stretch>
        </p:blipFill>
        <p:spPr>
          <a:xfrm>
            <a:off x="747927" y="3528696"/>
            <a:ext cx="10931453" cy="498177"/>
          </a:xfrm>
          <a:prstGeom prst="rect">
            <a:avLst/>
          </a:prstGeom>
        </p:spPr>
      </p:pic>
      <p:sp>
        <p:nvSpPr>
          <p:cNvPr id="9" name="TextBox 8">
            <a:extLst>
              <a:ext uri="{FF2B5EF4-FFF2-40B4-BE49-F238E27FC236}">
                <a16:creationId xmlns:a16="http://schemas.microsoft.com/office/drawing/2014/main" id="{2120E9DD-A960-E822-2C88-441F0DA8C89D}"/>
              </a:ext>
            </a:extLst>
          </p:cNvPr>
          <p:cNvSpPr txBox="1"/>
          <p:nvPr/>
        </p:nvSpPr>
        <p:spPr>
          <a:xfrm>
            <a:off x="654410" y="55719"/>
            <a:ext cx="5538355" cy="1200329"/>
          </a:xfrm>
          <a:prstGeom prst="rect">
            <a:avLst/>
          </a:prstGeom>
          <a:noFill/>
        </p:spPr>
        <p:txBody>
          <a:bodyPr wrap="square" rtlCol="0">
            <a:spAutoFit/>
          </a:bodyPr>
          <a:lstStyle/>
          <a:p>
            <a:r>
              <a:rPr lang="en-US" dirty="0"/>
              <a:t>Navigating the IGV UI</a:t>
            </a:r>
          </a:p>
          <a:p>
            <a:endParaRPr lang="en-US" dirty="0"/>
          </a:p>
          <a:p>
            <a:endParaRPr lang="en-US" dirty="0"/>
          </a:p>
          <a:p>
            <a:endParaRPr lang="en-US" dirty="0"/>
          </a:p>
        </p:txBody>
      </p:sp>
    </p:spTree>
    <p:extLst>
      <p:ext uri="{BB962C8B-B14F-4D97-AF65-F5344CB8AC3E}">
        <p14:creationId xmlns:p14="http://schemas.microsoft.com/office/powerpoint/2010/main" val="1753889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0D9A7D-7963-AB03-EA76-E09F6FEAC7DE}"/>
              </a:ext>
            </a:extLst>
          </p:cNvPr>
          <p:cNvPicPr>
            <a:picLocks noChangeAspect="1"/>
          </p:cNvPicPr>
          <p:nvPr/>
        </p:nvPicPr>
        <p:blipFill>
          <a:blip r:embed="rId2"/>
          <a:stretch>
            <a:fillRect/>
          </a:stretch>
        </p:blipFill>
        <p:spPr>
          <a:xfrm>
            <a:off x="1010958" y="1320644"/>
            <a:ext cx="9296646" cy="423674"/>
          </a:xfrm>
          <a:prstGeom prst="rect">
            <a:avLst/>
          </a:prstGeom>
        </p:spPr>
      </p:pic>
      <p:sp>
        <p:nvSpPr>
          <p:cNvPr id="3" name="TextBox 2">
            <a:extLst>
              <a:ext uri="{FF2B5EF4-FFF2-40B4-BE49-F238E27FC236}">
                <a16:creationId xmlns:a16="http://schemas.microsoft.com/office/drawing/2014/main" id="{EE359800-C5FF-7E36-04C8-B1264E62782F}"/>
              </a:ext>
            </a:extLst>
          </p:cNvPr>
          <p:cNvSpPr txBox="1"/>
          <p:nvPr/>
        </p:nvSpPr>
        <p:spPr>
          <a:xfrm>
            <a:off x="941785" y="1007376"/>
            <a:ext cx="4295554" cy="307777"/>
          </a:xfrm>
          <a:prstGeom prst="rect">
            <a:avLst/>
          </a:prstGeom>
          <a:noFill/>
        </p:spPr>
        <p:txBody>
          <a:bodyPr wrap="square" rtlCol="0">
            <a:spAutoFit/>
          </a:bodyPr>
          <a:lstStyle/>
          <a:p>
            <a:r>
              <a:rPr lang="en-US" sz="1400" dirty="0"/>
              <a:t>Collapsed:</a:t>
            </a:r>
          </a:p>
        </p:txBody>
      </p:sp>
      <p:pic>
        <p:nvPicPr>
          <p:cNvPr id="6" name="Picture 5" descr="A close-up of a blue line&#10;&#10;Description automatically generated">
            <a:extLst>
              <a:ext uri="{FF2B5EF4-FFF2-40B4-BE49-F238E27FC236}">
                <a16:creationId xmlns:a16="http://schemas.microsoft.com/office/drawing/2014/main" id="{AD24DD0A-B986-7721-32BB-B502B2BA27C9}"/>
              </a:ext>
            </a:extLst>
          </p:cNvPr>
          <p:cNvPicPr>
            <a:picLocks noChangeAspect="1"/>
          </p:cNvPicPr>
          <p:nvPr/>
        </p:nvPicPr>
        <p:blipFill>
          <a:blip r:embed="rId3"/>
          <a:stretch>
            <a:fillRect/>
          </a:stretch>
        </p:blipFill>
        <p:spPr>
          <a:xfrm>
            <a:off x="1010958" y="2149483"/>
            <a:ext cx="9296646" cy="1923856"/>
          </a:xfrm>
          <a:prstGeom prst="rect">
            <a:avLst/>
          </a:prstGeom>
        </p:spPr>
      </p:pic>
      <p:sp>
        <p:nvSpPr>
          <p:cNvPr id="7" name="TextBox 6">
            <a:extLst>
              <a:ext uri="{FF2B5EF4-FFF2-40B4-BE49-F238E27FC236}">
                <a16:creationId xmlns:a16="http://schemas.microsoft.com/office/drawing/2014/main" id="{C20B9B0D-8956-5DD2-9003-E8FE1E212C22}"/>
              </a:ext>
            </a:extLst>
          </p:cNvPr>
          <p:cNvSpPr txBox="1"/>
          <p:nvPr/>
        </p:nvSpPr>
        <p:spPr>
          <a:xfrm>
            <a:off x="941785" y="1820039"/>
            <a:ext cx="4295554" cy="307777"/>
          </a:xfrm>
          <a:prstGeom prst="rect">
            <a:avLst/>
          </a:prstGeom>
          <a:noFill/>
        </p:spPr>
        <p:txBody>
          <a:bodyPr wrap="square" rtlCol="0">
            <a:spAutoFit/>
          </a:bodyPr>
          <a:lstStyle/>
          <a:p>
            <a:r>
              <a:rPr lang="en-US" sz="1400" dirty="0"/>
              <a:t>Squished:</a:t>
            </a:r>
          </a:p>
        </p:txBody>
      </p:sp>
      <p:pic>
        <p:nvPicPr>
          <p:cNvPr id="18" name="Picture 17" descr="A screenshot of a computer&#10;&#10;Description automatically generated">
            <a:extLst>
              <a:ext uri="{FF2B5EF4-FFF2-40B4-BE49-F238E27FC236}">
                <a16:creationId xmlns:a16="http://schemas.microsoft.com/office/drawing/2014/main" id="{D6CCAD0B-2DEC-BFA7-F17A-A07573435B85}"/>
              </a:ext>
            </a:extLst>
          </p:cNvPr>
          <p:cNvPicPr>
            <a:picLocks noChangeAspect="1"/>
          </p:cNvPicPr>
          <p:nvPr/>
        </p:nvPicPr>
        <p:blipFill>
          <a:blip r:embed="rId4"/>
          <a:stretch>
            <a:fillRect/>
          </a:stretch>
        </p:blipFill>
        <p:spPr>
          <a:xfrm>
            <a:off x="1010958" y="4540431"/>
            <a:ext cx="9296645" cy="2307720"/>
          </a:xfrm>
          <a:prstGeom prst="rect">
            <a:avLst/>
          </a:prstGeom>
        </p:spPr>
      </p:pic>
      <p:sp>
        <p:nvSpPr>
          <p:cNvPr id="20" name="TextBox 19">
            <a:extLst>
              <a:ext uri="{FF2B5EF4-FFF2-40B4-BE49-F238E27FC236}">
                <a16:creationId xmlns:a16="http://schemas.microsoft.com/office/drawing/2014/main" id="{520A7835-4C4E-CCE1-0FE1-A7E4D915F023}"/>
              </a:ext>
            </a:extLst>
          </p:cNvPr>
          <p:cNvSpPr txBox="1"/>
          <p:nvPr/>
        </p:nvSpPr>
        <p:spPr>
          <a:xfrm>
            <a:off x="941785" y="4170727"/>
            <a:ext cx="4295554" cy="307777"/>
          </a:xfrm>
          <a:prstGeom prst="rect">
            <a:avLst/>
          </a:prstGeom>
          <a:noFill/>
        </p:spPr>
        <p:txBody>
          <a:bodyPr wrap="square" rtlCol="0">
            <a:spAutoFit/>
          </a:bodyPr>
          <a:lstStyle/>
          <a:p>
            <a:r>
              <a:rPr lang="en-US" sz="1400" dirty="0"/>
              <a:t>Expanded:</a:t>
            </a:r>
          </a:p>
        </p:txBody>
      </p:sp>
      <p:sp>
        <p:nvSpPr>
          <p:cNvPr id="23" name="TextBox 22">
            <a:extLst>
              <a:ext uri="{FF2B5EF4-FFF2-40B4-BE49-F238E27FC236}">
                <a16:creationId xmlns:a16="http://schemas.microsoft.com/office/drawing/2014/main" id="{B00F376D-7056-2504-11CB-3CC95A9BC8DE}"/>
              </a:ext>
            </a:extLst>
          </p:cNvPr>
          <p:cNvSpPr txBox="1"/>
          <p:nvPr/>
        </p:nvSpPr>
        <p:spPr>
          <a:xfrm>
            <a:off x="576851" y="88019"/>
            <a:ext cx="5538355" cy="1477328"/>
          </a:xfrm>
          <a:prstGeom prst="rect">
            <a:avLst/>
          </a:prstGeom>
          <a:noFill/>
        </p:spPr>
        <p:txBody>
          <a:bodyPr wrap="square" rtlCol="0">
            <a:spAutoFit/>
          </a:bodyPr>
          <a:lstStyle/>
          <a:p>
            <a:r>
              <a:rPr lang="en-US" dirty="0"/>
              <a:t>Navigating the IGV UI</a:t>
            </a:r>
          </a:p>
          <a:p>
            <a:endParaRPr lang="en-US" dirty="0"/>
          </a:p>
          <a:p>
            <a:r>
              <a:rPr lang="en-US" dirty="0"/>
              <a:t>3. Feature tracks</a:t>
            </a:r>
          </a:p>
          <a:p>
            <a:endParaRPr lang="en-US" dirty="0"/>
          </a:p>
          <a:p>
            <a:endParaRPr lang="en-US" dirty="0"/>
          </a:p>
        </p:txBody>
      </p:sp>
    </p:spTree>
    <p:extLst>
      <p:ext uri="{BB962C8B-B14F-4D97-AF65-F5344CB8AC3E}">
        <p14:creationId xmlns:p14="http://schemas.microsoft.com/office/powerpoint/2010/main" val="21123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1675A30-A80E-6D06-A9DA-2A5D6CEEDB4C}"/>
              </a:ext>
            </a:extLst>
          </p:cNvPr>
          <p:cNvSpPr txBox="1"/>
          <p:nvPr/>
        </p:nvSpPr>
        <p:spPr>
          <a:xfrm>
            <a:off x="3059149" y="6221255"/>
            <a:ext cx="8287352" cy="369332"/>
          </a:xfrm>
          <a:prstGeom prst="rect">
            <a:avLst/>
          </a:prstGeom>
          <a:noFill/>
        </p:spPr>
        <p:txBody>
          <a:bodyPr wrap="square" rtlCol="0">
            <a:spAutoFit/>
          </a:bodyPr>
          <a:lstStyle/>
          <a:p>
            <a:r>
              <a:rPr lang="en-US" dirty="0"/>
              <a:t>Direction of arrows (Introns) indicate direction of transcription</a:t>
            </a:r>
          </a:p>
        </p:txBody>
      </p:sp>
      <p:pic>
        <p:nvPicPr>
          <p:cNvPr id="5" name="Picture 4" descr="A screenshot of a computer&#10;&#10;Description automatically generated">
            <a:extLst>
              <a:ext uri="{FF2B5EF4-FFF2-40B4-BE49-F238E27FC236}">
                <a16:creationId xmlns:a16="http://schemas.microsoft.com/office/drawing/2014/main" id="{0D5583D7-6BCC-71B1-52E8-2D90BEEB2CF2}"/>
              </a:ext>
            </a:extLst>
          </p:cNvPr>
          <p:cNvPicPr>
            <a:picLocks noChangeAspect="1"/>
          </p:cNvPicPr>
          <p:nvPr/>
        </p:nvPicPr>
        <p:blipFill>
          <a:blip r:embed="rId3"/>
          <a:stretch>
            <a:fillRect/>
          </a:stretch>
        </p:blipFill>
        <p:spPr>
          <a:xfrm>
            <a:off x="541281" y="1484581"/>
            <a:ext cx="11109437" cy="2757712"/>
          </a:xfrm>
          <a:prstGeom prst="rect">
            <a:avLst/>
          </a:prstGeom>
        </p:spPr>
      </p:pic>
      <p:sp>
        <p:nvSpPr>
          <p:cNvPr id="8" name="TextBox 7">
            <a:extLst>
              <a:ext uri="{FF2B5EF4-FFF2-40B4-BE49-F238E27FC236}">
                <a16:creationId xmlns:a16="http://schemas.microsoft.com/office/drawing/2014/main" id="{2F1EC1A3-2DB7-210D-ACCF-40E1E0CDDFE8}"/>
              </a:ext>
            </a:extLst>
          </p:cNvPr>
          <p:cNvSpPr txBox="1"/>
          <p:nvPr/>
        </p:nvSpPr>
        <p:spPr>
          <a:xfrm>
            <a:off x="911372" y="1176804"/>
            <a:ext cx="4295554" cy="307777"/>
          </a:xfrm>
          <a:prstGeom prst="rect">
            <a:avLst/>
          </a:prstGeom>
          <a:noFill/>
        </p:spPr>
        <p:txBody>
          <a:bodyPr wrap="square" rtlCol="0">
            <a:spAutoFit/>
          </a:bodyPr>
          <a:lstStyle/>
          <a:p>
            <a:r>
              <a:rPr lang="en-US" sz="1400" dirty="0"/>
              <a:t>Expanded:</a:t>
            </a:r>
          </a:p>
        </p:txBody>
      </p:sp>
      <p:sp>
        <p:nvSpPr>
          <p:cNvPr id="23" name="TextBox 22">
            <a:extLst>
              <a:ext uri="{FF2B5EF4-FFF2-40B4-BE49-F238E27FC236}">
                <a16:creationId xmlns:a16="http://schemas.microsoft.com/office/drawing/2014/main" id="{5AA2364B-3F04-474B-C34A-734011931148}"/>
              </a:ext>
            </a:extLst>
          </p:cNvPr>
          <p:cNvSpPr txBox="1"/>
          <p:nvPr/>
        </p:nvSpPr>
        <p:spPr>
          <a:xfrm>
            <a:off x="576851" y="88019"/>
            <a:ext cx="5538355" cy="1477328"/>
          </a:xfrm>
          <a:prstGeom prst="rect">
            <a:avLst/>
          </a:prstGeom>
          <a:noFill/>
        </p:spPr>
        <p:txBody>
          <a:bodyPr wrap="square" rtlCol="0">
            <a:spAutoFit/>
          </a:bodyPr>
          <a:lstStyle/>
          <a:p>
            <a:r>
              <a:rPr lang="en-US" dirty="0"/>
              <a:t>Navigating the IGV UI</a:t>
            </a:r>
          </a:p>
          <a:p>
            <a:endParaRPr lang="en-US" dirty="0"/>
          </a:p>
          <a:p>
            <a:r>
              <a:rPr lang="en-US" dirty="0"/>
              <a:t>3. Feature tracks</a:t>
            </a:r>
          </a:p>
          <a:p>
            <a:endParaRPr lang="en-US" dirty="0"/>
          </a:p>
          <a:p>
            <a:endParaRPr lang="en-US" dirty="0"/>
          </a:p>
        </p:txBody>
      </p:sp>
      <p:pic>
        <p:nvPicPr>
          <p:cNvPr id="7" name="Picture 6">
            <a:extLst>
              <a:ext uri="{FF2B5EF4-FFF2-40B4-BE49-F238E27FC236}">
                <a16:creationId xmlns:a16="http://schemas.microsoft.com/office/drawing/2014/main" id="{8E13C8A4-8E77-F7A8-B037-57531D040301}"/>
              </a:ext>
            </a:extLst>
          </p:cNvPr>
          <p:cNvPicPr>
            <a:picLocks noChangeAspect="1"/>
          </p:cNvPicPr>
          <p:nvPr/>
        </p:nvPicPr>
        <p:blipFill>
          <a:blip r:embed="rId4"/>
          <a:stretch>
            <a:fillRect/>
          </a:stretch>
        </p:blipFill>
        <p:spPr>
          <a:xfrm>
            <a:off x="2093658" y="4570172"/>
            <a:ext cx="8532268" cy="803247"/>
          </a:xfrm>
          <a:prstGeom prst="rect">
            <a:avLst/>
          </a:prstGeom>
        </p:spPr>
      </p:pic>
      <p:cxnSp>
        <p:nvCxnSpPr>
          <p:cNvPr id="10" name="Straight Arrow Connector 9">
            <a:extLst>
              <a:ext uri="{FF2B5EF4-FFF2-40B4-BE49-F238E27FC236}">
                <a16:creationId xmlns:a16="http://schemas.microsoft.com/office/drawing/2014/main" id="{A6CCF368-3E44-9369-8B59-94C53F0D85C7}"/>
              </a:ext>
            </a:extLst>
          </p:cNvPr>
          <p:cNvCxnSpPr>
            <a:cxnSpLocks/>
          </p:cNvCxnSpPr>
          <p:nvPr/>
        </p:nvCxnSpPr>
        <p:spPr>
          <a:xfrm flipH="1" flipV="1">
            <a:off x="2515220" y="4925388"/>
            <a:ext cx="2316553" cy="77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2DF3D9-A2A0-6E20-6DE9-52752F4635CB}"/>
              </a:ext>
            </a:extLst>
          </p:cNvPr>
          <p:cNvCxnSpPr>
            <a:cxnSpLocks/>
          </p:cNvCxnSpPr>
          <p:nvPr/>
        </p:nvCxnSpPr>
        <p:spPr>
          <a:xfrm flipH="1" flipV="1">
            <a:off x="4048649" y="4925388"/>
            <a:ext cx="783124" cy="78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7A09DD4-5290-B8E4-2EAC-1CF1FDF6E235}"/>
              </a:ext>
            </a:extLst>
          </p:cNvPr>
          <p:cNvCxnSpPr>
            <a:cxnSpLocks/>
          </p:cNvCxnSpPr>
          <p:nvPr/>
        </p:nvCxnSpPr>
        <p:spPr>
          <a:xfrm flipV="1">
            <a:off x="4831773" y="4909926"/>
            <a:ext cx="2358736" cy="80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A3564F-907C-6A4D-F2AC-0F732F3CF853}"/>
              </a:ext>
            </a:extLst>
          </p:cNvPr>
          <p:cNvCxnSpPr>
            <a:cxnSpLocks/>
          </p:cNvCxnSpPr>
          <p:nvPr/>
        </p:nvCxnSpPr>
        <p:spPr>
          <a:xfrm flipV="1">
            <a:off x="4831773" y="4909926"/>
            <a:ext cx="5476009" cy="80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63ADBA-E8F1-7C93-F77E-E83118625E04}"/>
              </a:ext>
            </a:extLst>
          </p:cNvPr>
          <p:cNvSpPr txBox="1"/>
          <p:nvPr/>
        </p:nvSpPr>
        <p:spPr>
          <a:xfrm>
            <a:off x="4506361" y="5645935"/>
            <a:ext cx="1042897" cy="307777"/>
          </a:xfrm>
          <a:prstGeom prst="rect">
            <a:avLst/>
          </a:prstGeom>
          <a:noFill/>
        </p:spPr>
        <p:txBody>
          <a:bodyPr wrap="square" rtlCol="0">
            <a:spAutoFit/>
          </a:bodyPr>
          <a:lstStyle/>
          <a:p>
            <a:r>
              <a:rPr lang="en-US" sz="1400" dirty="0"/>
              <a:t>Exons</a:t>
            </a:r>
          </a:p>
        </p:txBody>
      </p:sp>
      <p:sp>
        <p:nvSpPr>
          <p:cNvPr id="25" name="Left Arrow 24">
            <a:extLst>
              <a:ext uri="{FF2B5EF4-FFF2-40B4-BE49-F238E27FC236}">
                <a16:creationId xmlns:a16="http://schemas.microsoft.com/office/drawing/2014/main" id="{C0858949-ACEB-519B-0CA0-AC877DD8B527}"/>
              </a:ext>
            </a:extLst>
          </p:cNvPr>
          <p:cNvSpPr/>
          <p:nvPr/>
        </p:nvSpPr>
        <p:spPr>
          <a:xfrm>
            <a:off x="10392130" y="4717473"/>
            <a:ext cx="467591" cy="11971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9A42E22E-7E2B-10A2-7260-EBF997FCD7EE}"/>
              </a:ext>
            </a:extLst>
          </p:cNvPr>
          <p:cNvSpPr/>
          <p:nvPr/>
        </p:nvSpPr>
        <p:spPr>
          <a:xfrm>
            <a:off x="1756064" y="4733281"/>
            <a:ext cx="477981" cy="1039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3236A63-52B3-6AB5-894F-2FA7B004C486}"/>
              </a:ext>
            </a:extLst>
          </p:cNvPr>
          <p:cNvSpPr txBox="1"/>
          <p:nvPr/>
        </p:nvSpPr>
        <p:spPr>
          <a:xfrm>
            <a:off x="779685" y="4602463"/>
            <a:ext cx="1407125" cy="738664"/>
          </a:xfrm>
          <a:prstGeom prst="rect">
            <a:avLst/>
          </a:prstGeom>
          <a:noFill/>
        </p:spPr>
        <p:txBody>
          <a:bodyPr wrap="square" rtlCol="0">
            <a:spAutoFit/>
          </a:bodyPr>
          <a:lstStyle/>
          <a:p>
            <a:r>
              <a:rPr lang="en-US" sz="1400" dirty="0"/>
              <a:t>3’ UTR</a:t>
            </a:r>
          </a:p>
          <a:p>
            <a:r>
              <a:rPr lang="en-US" sz="1400" dirty="0"/>
              <a:t>(Untranslated Region)</a:t>
            </a:r>
          </a:p>
        </p:txBody>
      </p:sp>
      <p:sp>
        <p:nvSpPr>
          <p:cNvPr id="28" name="TextBox 27">
            <a:extLst>
              <a:ext uri="{FF2B5EF4-FFF2-40B4-BE49-F238E27FC236}">
                <a16:creationId xmlns:a16="http://schemas.microsoft.com/office/drawing/2014/main" id="{8E65A701-7218-CB06-3403-3A344C0C581D}"/>
              </a:ext>
            </a:extLst>
          </p:cNvPr>
          <p:cNvSpPr txBox="1"/>
          <p:nvPr/>
        </p:nvSpPr>
        <p:spPr>
          <a:xfrm>
            <a:off x="10911507" y="4538969"/>
            <a:ext cx="1407125" cy="738664"/>
          </a:xfrm>
          <a:prstGeom prst="rect">
            <a:avLst/>
          </a:prstGeom>
          <a:noFill/>
        </p:spPr>
        <p:txBody>
          <a:bodyPr wrap="square" rtlCol="0">
            <a:spAutoFit/>
          </a:bodyPr>
          <a:lstStyle/>
          <a:p>
            <a:r>
              <a:rPr lang="en-US" sz="1400" dirty="0"/>
              <a:t>5’ UTR</a:t>
            </a:r>
          </a:p>
          <a:p>
            <a:r>
              <a:rPr lang="en-US" sz="1400" dirty="0"/>
              <a:t>(Untranslated Region)</a:t>
            </a:r>
          </a:p>
        </p:txBody>
      </p:sp>
      <p:cxnSp>
        <p:nvCxnSpPr>
          <p:cNvPr id="29" name="Straight Arrow Connector 28">
            <a:extLst>
              <a:ext uri="{FF2B5EF4-FFF2-40B4-BE49-F238E27FC236}">
                <a16:creationId xmlns:a16="http://schemas.microsoft.com/office/drawing/2014/main" id="{B98CF8C3-11B0-090A-48C7-49C7B6E323B8}"/>
              </a:ext>
            </a:extLst>
          </p:cNvPr>
          <p:cNvCxnSpPr>
            <a:cxnSpLocks/>
          </p:cNvCxnSpPr>
          <p:nvPr/>
        </p:nvCxnSpPr>
        <p:spPr>
          <a:xfrm flipH="1" flipV="1">
            <a:off x="8211940" y="4785235"/>
            <a:ext cx="783124" cy="787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04B4F1-6325-091B-FCF3-FE34D2F0F796}"/>
              </a:ext>
            </a:extLst>
          </p:cNvPr>
          <p:cNvSpPr txBox="1"/>
          <p:nvPr/>
        </p:nvSpPr>
        <p:spPr>
          <a:xfrm>
            <a:off x="8721674" y="5553347"/>
            <a:ext cx="1113798" cy="307777"/>
          </a:xfrm>
          <a:prstGeom prst="rect">
            <a:avLst/>
          </a:prstGeom>
          <a:noFill/>
        </p:spPr>
        <p:txBody>
          <a:bodyPr wrap="square" rtlCol="0">
            <a:spAutoFit/>
          </a:bodyPr>
          <a:lstStyle/>
          <a:p>
            <a:r>
              <a:rPr lang="en-US" sz="1400" dirty="0"/>
              <a:t>Introns</a:t>
            </a:r>
          </a:p>
        </p:txBody>
      </p:sp>
    </p:spTree>
    <p:extLst>
      <p:ext uri="{BB962C8B-B14F-4D97-AF65-F5344CB8AC3E}">
        <p14:creationId xmlns:p14="http://schemas.microsoft.com/office/powerpoint/2010/main" val="2384040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390ED0-7478-D672-B940-6B0FD2CB5B60}"/>
              </a:ext>
            </a:extLst>
          </p:cNvPr>
          <p:cNvSpPr txBox="1"/>
          <p:nvPr/>
        </p:nvSpPr>
        <p:spPr>
          <a:xfrm>
            <a:off x="685800" y="155448"/>
            <a:ext cx="10762488" cy="2739211"/>
          </a:xfrm>
          <a:prstGeom prst="rect">
            <a:avLst/>
          </a:prstGeom>
          <a:noFill/>
        </p:spPr>
        <p:txBody>
          <a:bodyPr wrap="square" rtlCol="0">
            <a:spAutoFit/>
          </a:bodyPr>
          <a:lstStyle/>
          <a:p>
            <a:pPr algn="ctr"/>
            <a:r>
              <a:rPr lang="en-US" sz="2800" dirty="0"/>
              <a:t>Exercise 2 – Load Data </a:t>
            </a:r>
          </a:p>
          <a:p>
            <a:endParaRPr lang="en-US" dirty="0"/>
          </a:p>
          <a:p>
            <a:endParaRPr lang="en-US" dirty="0"/>
          </a:p>
          <a:p>
            <a:pPr marL="285750" indent="-285750">
              <a:buFont typeface="Arial" panose="020B0604020202020204" pitchFamily="34" charset="0"/>
              <a:buChar char="•"/>
            </a:pPr>
            <a:r>
              <a:rPr lang="en-US" dirty="0"/>
              <a:t>Load the alignment files (</a:t>
            </a:r>
            <a:r>
              <a:rPr lang="en-US" dirty="0" err="1"/>
              <a:t>aligment.bam</a:t>
            </a:r>
            <a:r>
              <a:rPr lang="en-US" dirty="0"/>
              <a:t>) from the day1/data by: File -&gt; Load from File -&gt; day1/data/</a:t>
            </a:r>
            <a:r>
              <a:rPr lang="en-US" dirty="0" err="1"/>
              <a:t>alignment.bam</a:t>
            </a:r>
            <a:r>
              <a:rPr lang="en-US" dirty="0"/>
              <a:t>. (Make sure to have the index files - .bai files in the same directory)</a:t>
            </a:r>
          </a:p>
          <a:p>
            <a:endParaRPr lang="en-US" dirty="0"/>
          </a:p>
          <a:p>
            <a:pPr marL="285750" indent="-285750">
              <a:buFont typeface="Arial" panose="020B0604020202020204" pitchFamily="34" charset="0"/>
              <a:buChar char="•"/>
            </a:pPr>
            <a:r>
              <a:rPr lang="en-US" dirty="0"/>
              <a:t>Retain the Genome build as Human (hg38)</a:t>
            </a:r>
          </a:p>
          <a:p>
            <a:endParaRPr lang="en-US" dirty="0"/>
          </a:p>
          <a:p>
            <a:endParaRPr lang="en-US" dirty="0"/>
          </a:p>
        </p:txBody>
      </p:sp>
    </p:spTree>
    <p:extLst>
      <p:ext uri="{BB962C8B-B14F-4D97-AF65-F5344CB8AC3E}">
        <p14:creationId xmlns:p14="http://schemas.microsoft.com/office/powerpoint/2010/main" val="300257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BDAF0-806E-E52E-A23C-D9B6DB85CE34}"/>
              </a:ext>
            </a:extLst>
          </p:cNvPr>
          <p:cNvSpPr txBox="1"/>
          <p:nvPr/>
        </p:nvSpPr>
        <p:spPr>
          <a:xfrm>
            <a:off x="779646" y="240632"/>
            <a:ext cx="10395285" cy="4124206"/>
          </a:xfrm>
          <a:prstGeom prst="rect">
            <a:avLst/>
          </a:prstGeom>
          <a:noFill/>
        </p:spPr>
        <p:txBody>
          <a:bodyPr wrap="square" rtlCol="0">
            <a:spAutoFit/>
          </a:bodyPr>
          <a:lstStyle/>
          <a:p>
            <a:r>
              <a:rPr lang="en-US" sz="2800" dirty="0"/>
              <a:t>Questions</a:t>
            </a:r>
          </a:p>
          <a:p>
            <a:endParaRPr lang="en-US" dirty="0"/>
          </a:p>
          <a:p>
            <a:endParaRPr lang="en-US" dirty="0"/>
          </a:p>
          <a:p>
            <a:pPr marL="342900" indent="-342900">
              <a:buAutoNum type="arabicPeriod"/>
            </a:pPr>
            <a:r>
              <a:rPr lang="en-US" dirty="0"/>
              <a:t>What are we looking at? What do you observe?</a:t>
            </a:r>
          </a:p>
          <a:p>
            <a:pPr marL="800100" lvl="1" indent="-342900">
              <a:buFont typeface="Arial" panose="020B0604020202020204" pitchFamily="34" charset="0"/>
              <a:buChar char="•"/>
            </a:pPr>
            <a:endParaRPr lang="en-US" dirty="0"/>
          </a:p>
          <a:p>
            <a:pPr marL="342900" indent="-342900">
              <a:buAutoNum type="arabicPeriod"/>
            </a:pPr>
            <a:r>
              <a:rPr lang="en-US" dirty="0"/>
              <a:t>What are the similarities/differences between the tracks loaded into IGV?</a:t>
            </a:r>
          </a:p>
          <a:p>
            <a:pPr marL="800100" lvl="1" indent="-342900">
              <a:buFont typeface="Arial" panose="020B0604020202020204" pitchFamily="34" charset="0"/>
              <a:buChar char="•"/>
            </a:pPr>
            <a:endParaRPr lang="en-US" dirty="0"/>
          </a:p>
          <a:p>
            <a:pPr marL="342900" indent="-342900">
              <a:buAutoNum type="arabicPeriod"/>
            </a:pPr>
            <a:r>
              <a:rPr lang="en-US" dirty="0"/>
              <a:t>What is the significance of some tracks aligning to each other and some not?</a:t>
            </a:r>
          </a:p>
          <a:p>
            <a:pPr marL="342900" indent="-342900">
              <a:buAutoNum type="arabicPeriod"/>
            </a:pPr>
            <a:endParaRPr lang="en-US" dirty="0"/>
          </a:p>
          <a:p>
            <a:pPr marL="342900" indent="-342900">
              <a:buAutoNum type="arabicPeriod"/>
            </a:pPr>
            <a:r>
              <a:rPr lang="en-US" dirty="0"/>
              <a:t>What do we infer from these visualizations?</a:t>
            </a:r>
          </a:p>
          <a:p>
            <a:pPr marL="342900" indent="-342900">
              <a:buAutoNum type="arabicPeriod"/>
            </a:pPr>
            <a:endParaRPr lang="en-US" dirty="0"/>
          </a:p>
          <a:p>
            <a:pPr marL="342900" indent="-342900">
              <a:buAutoNum type="arabicPeriod"/>
            </a:pPr>
            <a:r>
              <a:rPr lang="en-US" dirty="0"/>
              <a:t>What are the conclusions we draw?</a:t>
            </a:r>
          </a:p>
          <a:p>
            <a:endParaRPr lang="en-US" dirty="0"/>
          </a:p>
          <a:p>
            <a:endParaRPr lang="en-US" dirty="0"/>
          </a:p>
        </p:txBody>
      </p:sp>
    </p:spTree>
    <p:extLst>
      <p:ext uri="{BB962C8B-B14F-4D97-AF65-F5344CB8AC3E}">
        <p14:creationId xmlns:p14="http://schemas.microsoft.com/office/powerpoint/2010/main" val="2625458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B98F7-8C36-817B-C899-9B248247F5CF}"/>
              </a:ext>
            </a:extLst>
          </p:cNvPr>
          <p:cNvSpPr txBox="1"/>
          <p:nvPr/>
        </p:nvSpPr>
        <p:spPr>
          <a:xfrm>
            <a:off x="727362" y="342900"/>
            <a:ext cx="11024755" cy="4616648"/>
          </a:xfrm>
          <a:prstGeom prst="rect">
            <a:avLst/>
          </a:prstGeom>
          <a:noFill/>
        </p:spPr>
        <p:txBody>
          <a:bodyPr wrap="square" rtlCol="0">
            <a:spAutoFit/>
          </a:bodyPr>
          <a:lstStyle/>
          <a:p>
            <a:r>
              <a:rPr lang="en-US" sz="2800" dirty="0"/>
              <a:t>What do we see?</a:t>
            </a:r>
          </a:p>
          <a:p>
            <a:endParaRPr lang="en-US" dirty="0"/>
          </a:p>
          <a:p>
            <a:endParaRPr lang="en-US" dirty="0"/>
          </a:p>
          <a:p>
            <a:pPr marL="285750" indent="-285750">
              <a:buFont typeface="Arial" panose="020B0604020202020204" pitchFamily="34" charset="0"/>
              <a:buChar char="•"/>
            </a:pPr>
            <a:r>
              <a:rPr lang="en-US" dirty="0"/>
              <a:t>5 tracks including the </a:t>
            </a:r>
            <a:r>
              <a:rPr lang="en-US" dirty="0" err="1"/>
              <a:t>Refseq</a:t>
            </a:r>
            <a:r>
              <a:rPr lang="en-US" dirty="0"/>
              <a:t> gene track visualizing 3 different data files</a:t>
            </a:r>
          </a:p>
          <a:p>
            <a:endParaRPr lang="en-US" dirty="0"/>
          </a:p>
          <a:p>
            <a:pPr marL="742950" lvl="1" indent="-285750">
              <a:buFont typeface="Arial" panose="020B0604020202020204" pitchFamily="34" charset="0"/>
              <a:buChar char="•"/>
            </a:pPr>
            <a:r>
              <a:rPr lang="en-US" dirty="0"/>
              <a:t>2 tracks of control and experiment </a:t>
            </a:r>
            <a:r>
              <a:rPr lang="en-US" dirty="0" err="1"/>
              <a:t>bigWigs</a:t>
            </a:r>
            <a:r>
              <a:rPr lang="en-US" dirty="0"/>
              <a:t> (.</a:t>
            </a:r>
            <a:r>
              <a:rPr lang="en-US" dirty="0" err="1"/>
              <a:t>bw</a:t>
            </a:r>
            <a:r>
              <a:rPr lang="en-US" dirty="0"/>
              <a:t>) which shows the genome wide signal data – continuous data</a:t>
            </a:r>
          </a:p>
          <a:p>
            <a:pPr lvl="1"/>
            <a:endParaRPr lang="en-US" dirty="0"/>
          </a:p>
          <a:p>
            <a:pPr marL="742950" lvl="1" indent="-285750">
              <a:buFont typeface="Arial" panose="020B0604020202020204" pitchFamily="34" charset="0"/>
              <a:buChar char="•"/>
            </a:pPr>
            <a:r>
              <a:rPr lang="en-US" dirty="0"/>
              <a:t>One </a:t>
            </a:r>
            <a:r>
              <a:rPr lang="en-US" dirty="0" err="1"/>
              <a:t>regulatory_sites.bed</a:t>
            </a:r>
            <a:r>
              <a:rPr lang="en-US" dirty="0"/>
              <a:t> (Browser Extensible Data) tracks which has the region/coordinate information </a:t>
            </a:r>
          </a:p>
          <a:p>
            <a:pPr lvl="1"/>
            <a:endParaRPr lang="en-US" dirty="0"/>
          </a:p>
          <a:p>
            <a:pPr marL="742950" lvl="1" indent="-285750">
              <a:buFont typeface="Arial" panose="020B0604020202020204" pitchFamily="34" charset="0"/>
              <a:buChar char="•"/>
            </a:pPr>
            <a:r>
              <a:rPr lang="en-US" dirty="0"/>
              <a:t>One </a:t>
            </a:r>
            <a:r>
              <a:rPr lang="en-US" dirty="0" err="1"/>
              <a:t>alignment.bam</a:t>
            </a:r>
            <a:r>
              <a:rPr lang="en-US" dirty="0"/>
              <a:t> track which is a binarized tab-delimited text file that contains sequence alignment data</a:t>
            </a:r>
          </a:p>
          <a:p>
            <a:pPr lvl="1"/>
            <a:endParaRPr lang="en-US" dirty="0"/>
          </a:p>
          <a:p>
            <a:pPr marL="742950" lvl="1" indent="-285750">
              <a:buFont typeface="Arial" panose="020B0604020202020204" pitchFamily="34" charset="0"/>
              <a:buChar char="•"/>
            </a:pPr>
            <a:r>
              <a:rPr lang="en-US" dirty="0"/>
              <a:t>An </a:t>
            </a:r>
            <a:r>
              <a:rPr lang="en-US" dirty="0" err="1"/>
              <a:t>alignment.bamCoverage</a:t>
            </a:r>
            <a:r>
              <a:rPr lang="en-US" dirty="0"/>
              <a:t> track that is automatically generated – This shows the depth of coverage/number of reads per bin </a:t>
            </a:r>
          </a:p>
          <a:p>
            <a:pPr marL="742950" lvl="1" indent="-285750">
              <a:buFont typeface="Arial" panose="020B0604020202020204" pitchFamily="34" charset="0"/>
              <a:buChar char="•"/>
            </a:pPr>
            <a:endParaRPr lang="en-US" dirty="0"/>
          </a:p>
          <a:p>
            <a:endParaRPr lang="en-US" sz="1400" dirty="0"/>
          </a:p>
        </p:txBody>
      </p:sp>
    </p:spTree>
    <p:extLst>
      <p:ext uri="{BB962C8B-B14F-4D97-AF65-F5344CB8AC3E}">
        <p14:creationId xmlns:p14="http://schemas.microsoft.com/office/powerpoint/2010/main" val="175228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ECB92C-F1D5-C3C0-7656-E3593666A7B9}"/>
              </a:ext>
            </a:extLst>
          </p:cNvPr>
          <p:cNvSpPr txBox="1"/>
          <p:nvPr/>
        </p:nvSpPr>
        <p:spPr>
          <a:xfrm>
            <a:off x="768928" y="322117"/>
            <a:ext cx="10837717" cy="5509200"/>
          </a:xfrm>
          <a:prstGeom prst="rect">
            <a:avLst/>
          </a:prstGeom>
          <a:noFill/>
        </p:spPr>
        <p:txBody>
          <a:bodyPr wrap="square" rtlCol="0">
            <a:spAutoFit/>
          </a:bodyPr>
          <a:lstStyle/>
          <a:p>
            <a:r>
              <a:rPr lang="en-US" sz="2800" dirty="0"/>
              <a:t>Observations and Significance</a:t>
            </a:r>
          </a:p>
          <a:p>
            <a:endParaRPr lang="en-US" dirty="0"/>
          </a:p>
          <a:p>
            <a:endParaRPr lang="en-US" dirty="0"/>
          </a:p>
          <a:p>
            <a:pPr marL="285750" indent="-285750">
              <a:buFont typeface="Arial" panose="020B0604020202020204" pitchFamily="34" charset="0"/>
              <a:buChar char="•"/>
            </a:pPr>
            <a:r>
              <a:rPr lang="en-US" dirty="0"/>
              <a:t>There are signal intensity peaks at regions of the control and experiment .</a:t>
            </a:r>
            <a:r>
              <a:rPr lang="en-US" dirty="0" err="1"/>
              <a:t>bws</a:t>
            </a:r>
            <a:r>
              <a:rPr lang="en-US" dirty="0"/>
              <a:t>. Some of them align and some do not</a:t>
            </a:r>
          </a:p>
          <a:p>
            <a:pPr marL="742950" lvl="1" indent="-285750">
              <a:buFont typeface="Arial" panose="020B0604020202020204" pitchFamily="34" charset="0"/>
              <a:buChar char="•"/>
            </a:pPr>
            <a:r>
              <a:rPr lang="en-US" dirty="0"/>
              <a:t>This can be used to draw out the differences between the 2 samples (differential expression/differential accessibility/differential regulation)</a:t>
            </a:r>
          </a:p>
          <a:p>
            <a:pPr lvl="1"/>
            <a:endParaRPr lang="en-US" dirty="0"/>
          </a:p>
          <a:p>
            <a:pPr marL="285750" indent="-285750">
              <a:buFont typeface="Arial" panose="020B0604020202020204" pitchFamily="34" charset="0"/>
              <a:buChar char="•"/>
            </a:pPr>
            <a:r>
              <a:rPr lang="en-US" dirty="0"/>
              <a:t>The </a:t>
            </a:r>
            <a:r>
              <a:rPr lang="en-US" dirty="0" err="1"/>
              <a:t>regulatory_sites.bed</a:t>
            </a:r>
            <a:r>
              <a:rPr lang="en-US" dirty="0"/>
              <a:t> shows regions for some of the signal intensities in the control and </a:t>
            </a:r>
            <a:r>
              <a:rPr lang="en-US" dirty="0" err="1"/>
              <a:t>experiment.bw</a:t>
            </a:r>
            <a:endParaRPr lang="en-US" dirty="0"/>
          </a:p>
          <a:p>
            <a:pPr marL="742950" lvl="1" indent="-285750">
              <a:buFont typeface="Arial" panose="020B0604020202020204" pitchFamily="34" charset="0"/>
              <a:buChar char="•"/>
            </a:pPr>
            <a:r>
              <a:rPr lang="en-US" dirty="0"/>
              <a:t>There is differential regulatory activity at those regions/sites but not others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genes aligned or in near proximity of the </a:t>
            </a:r>
            <a:r>
              <a:rPr lang="en-US" dirty="0" err="1"/>
              <a:t>regulatory_sites.bed</a:t>
            </a:r>
            <a:r>
              <a:rPr lang="en-US" dirty="0"/>
              <a:t> </a:t>
            </a:r>
          </a:p>
          <a:p>
            <a:pPr marL="742950" lvl="1" indent="-285750">
              <a:buFont typeface="Arial" panose="020B0604020202020204" pitchFamily="34" charset="0"/>
              <a:buChar char="•"/>
            </a:pPr>
            <a:r>
              <a:rPr lang="en-US" dirty="0"/>
              <a:t>The regulatory regions may be modulating expression of that gene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Visualizing the positions of these regions in the genome may also indicate its functionality like a Transcription Factor Binding Site or Promoter</a:t>
            </a:r>
          </a:p>
          <a:p>
            <a:pPr marL="742950" lvl="1"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37620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6D69F-A5C7-F7AD-415D-4AA821F9FB3A}"/>
              </a:ext>
            </a:extLst>
          </p:cNvPr>
          <p:cNvSpPr txBox="1"/>
          <p:nvPr/>
        </p:nvSpPr>
        <p:spPr>
          <a:xfrm>
            <a:off x="592282" y="187036"/>
            <a:ext cx="11139054" cy="4401205"/>
          </a:xfrm>
          <a:prstGeom prst="rect">
            <a:avLst/>
          </a:prstGeom>
          <a:noFill/>
        </p:spPr>
        <p:txBody>
          <a:bodyPr wrap="square" rtlCol="0">
            <a:spAutoFit/>
          </a:bodyPr>
          <a:lstStyle/>
          <a:p>
            <a:r>
              <a:rPr lang="en-US" sz="2800" dirty="0"/>
              <a:t>Key Takeaways:</a:t>
            </a:r>
          </a:p>
          <a:p>
            <a:endParaRPr lang="en-US" dirty="0"/>
          </a:p>
          <a:p>
            <a:endParaRPr lang="en-US" dirty="0"/>
          </a:p>
          <a:p>
            <a:pPr marL="285750" indent="-285750">
              <a:buFont typeface="Arial" panose="020B0604020202020204" pitchFamily="34" charset="0"/>
              <a:buChar char="•"/>
            </a:pPr>
            <a:r>
              <a:rPr lang="en-US" dirty="0"/>
              <a:t>IGV is a powerful visualization tool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used to visualize experimental data, QC on the quality of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compare expected versus observed results and whether it makes sense from the experiment point of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act as a first pass at analyzing data in hand visually (before using any computational tools) to either benchmark or set expected outcomes</a:t>
            </a:r>
          </a:p>
          <a:p>
            <a:pPr marL="285750" indent="-28575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219124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0DF639-CC16-CBCA-4A94-7EA74D6ED486}"/>
              </a:ext>
            </a:extLst>
          </p:cNvPr>
          <p:cNvSpPr txBox="1"/>
          <p:nvPr/>
        </p:nvSpPr>
        <p:spPr>
          <a:xfrm>
            <a:off x="507999" y="380999"/>
            <a:ext cx="11133667" cy="5047536"/>
          </a:xfrm>
          <a:prstGeom prst="rect">
            <a:avLst/>
          </a:prstGeom>
          <a:noFill/>
        </p:spPr>
        <p:txBody>
          <a:bodyPr wrap="square" rtlCol="0">
            <a:spAutoFit/>
          </a:bodyPr>
          <a:lstStyle/>
          <a:p>
            <a:pPr algn="ctr"/>
            <a:r>
              <a:rPr lang="en-US" sz="2800" dirty="0"/>
              <a:t>UCSC Genome Browser</a:t>
            </a:r>
          </a:p>
          <a:p>
            <a:endParaRPr lang="en-US" dirty="0"/>
          </a:p>
          <a:p>
            <a:endParaRPr lang="en-US" dirty="0"/>
          </a:p>
          <a:p>
            <a:pPr marL="285750" indent="-285750">
              <a:buFont typeface="Arial" panose="020B0604020202020204" pitchFamily="34" charset="0"/>
              <a:buChar char="•"/>
            </a:pPr>
            <a:r>
              <a:rPr lang="en-US" b="0" i="0" dirty="0">
                <a:solidFill>
                  <a:srgbClr val="212121"/>
                </a:solidFill>
                <a:effectLst/>
              </a:rPr>
              <a:t>The University of California Santa Cruz (UCSC) Genome Bioinformatics website consists of a suite of free, open-source, on-line tools that can be used to browse, analyze, and query genomic data</a:t>
            </a:r>
          </a:p>
          <a:p>
            <a:endParaRPr lang="en-US" b="0" i="0" dirty="0">
              <a:solidFill>
                <a:srgbClr val="212121"/>
              </a:solidFill>
              <a:effectLst/>
            </a:endParaRPr>
          </a:p>
          <a:p>
            <a:pPr marL="285750" indent="-285750">
              <a:buFont typeface="Arial" panose="020B0604020202020204" pitchFamily="34" charset="0"/>
              <a:buChar char="•"/>
            </a:pPr>
            <a:r>
              <a:rPr lang="en-US" b="0" i="0" dirty="0">
                <a:solidFill>
                  <a:srgbClr val="212121"/>
                </a:solidFill>
                <a:effectLst/>
              </a:rPr>
              <a:t>The website provides a quick and easy-to-use visual display of genomic data</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r>
              <a:rPr lang="en-US" b="0" i="0" dirty="0">
                <a:solidFill>
                  <a:srgbClr val="212121"/>
                </a:solidFill>
                <a:effectLst/>
              </a:rPr>
              <a:t>A few among the suite of tools available in UCSC are:</a:t>
            </a:r>
          </a:p>
          <a:p>
            <a:pPr marL="742950" lvl="1" indent="-285750">
              <a:buFont typeface="Courier New" panose="02070309020205020404" pitchFamily="49" charset="0"/>
              <a:buChar char="o"/>
            </a:pPr>
            <a:r>
              <a:rPr lang="en-US" sz="1400" b="0" i="0" dirty="0">
                <a:solidFill>
                  <a:srgbClr val="212121"/>
                </a:solidFill>
                <a:effectLst/>
              </a:rPr>
              <a:t>BLAT – Pairwise sequence alignment</a:t>
            </a:r>
          </a:p>
          <a:p>
            <a:pPr marL="742950" lvl="1" indent="-285750">
              <a:buFont typeface="Courier New" panose="02070309020205020404" pitchFamily="49" charset="0"/>
              <a:buChar char="o"/>
            </a:pPr>
            <a:r>
              <a:rPr lang="en-US" sz="1400" dirty="0" err="1">
                <a:solidFill>
                  <a:srgbClr val="212121"/>
                </a:solidFill>
              </a:rPr>
              <a:t>LiftOver</a:t>
            </a:r>
            <a:r>
              <a:rPr lang="en-US" sz="1400" dirty="0">
                <a:solidFill>
                  <a:srgbClr val="212121"/>
                </a:solidFill>
              </a:rPr>
              <a:t> – Converts genomic coordinates and annotations between assemblies</a:t>
            </a:r>
          </a:p>
          <a:p>
            <a:pPr marL="742950" lvl="1" indent="-285750">
              <a:buFont typeface="Courier New" panose="02070309020205020404" pitchFamily="49" charset="0"/>
              <a:buChar char="o"/>
            </a:pPr>
            <a:r>
              <a:rPr lang="en-US" sz="1400" dirty="0">
                <a:solidFill>
                  <a:srgbClr val="212121"/>
                </a:solidFill>
              </a:rPr>
              <a:t>Variant Annotation Integrator – Add functional annotations to variant calls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r>
              <a:rPr lang="en-US" dirty="0">
                <a:solidFill>
                  <a:srgbClr val="212121"/>
                </a:solidFill>
              </a:rPr>
              <a:t>Can download data – genomic annotations, sequence files, alignments + data from tracks/browser – Table browser</a:t>
            </a:r>
          </a:p>
          <a:p>
            <a:pPr marL="742950" lvl="1" indent="-285750">
              <a:buFont typeface="Arial" panose="020B0604020202020204" pitchFamily="34" charset="0"/>
              <a:buChar char="•"/>
            </a:pPr>
            <a:endParaRPr lang="en-US" b="0" i="0" dirty="0">
              <a:solidFill>
                <a:srgbClr val="212121"/>
              </a:solidFill>
              <a:effectLst/>
            </a:endParaRPr>
          </a:p>
          <a:p>
            <a:endParaRPr lang="en-US" b="0" i="0" dirty="0">
              <a:solidFill>
                <a:srgbClr val="212121"/>
              </a:solidFill>
              <a:effectLst/>
            </a:endParaRPr>
          </a:p>
          <a:p>
            <a:pPr marL="285750" indent="-285750">
              <a:buFont typeface="Arial" panose="020B0604020202020204" pitchFamily="34" charset="0"/>
              <a:buChar char="•"/>
            </a:pPr>
            <a:endParaRPr lang="en-US" dirty="0">
              <a:solidFill>
                <a:srgbClr val="212121"/>
              </a:solidFill>
              <a:latin typeface="system-ui"/>
            </a:endParaRPr>
          </a:p>
        </p:txBody>
      </p:sp>
    </p:spTree>
    <p:extLst>
      <p:ext uri="{BB962C8B-B14F-4D97-AF65-F5344CB8AC3E}">
        <p14:creationId xmlns:p14="http://schemas.microsoft.com/office/powerpoint/2010/main" val="39251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3DCA1-D929-CB4A-AF9B-13574A3B7ABF}"/>
              </a:ext>
            </a:extLst>
          </p:cNvPr>
          <p:cNvSpPr txBox="1"/>
          <p:nvPr/>
        </p:nvSpPr>
        <p:spPr>
          <a:xfrm>
            <a:off x="1066418" y="0"/>
            <a:ext cx="1005916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Open the University of California Santa Cruz genome browser website: </a:t>
            </a:r>
            <a:r>
              <a:rPr lang="en-US" dirty="0">
                <a:latin typeface="Arial" panose="020B0604020202020204" pitchFamily="34" charset="0"/>
                <a:cs typeface="Arial" panose="020B0604020202020204" pitchFamily="34" charset="0"/>
                <a:hlinkClick r:id="rId2"/>
              </a:rPr>
              <a:t>https://</a:t>
            </a:r>
            <a:r>
              <a:rPr lang="en-US" dirty="0" err="1">
                <a:latin typeface="Arial" panose="020B0604020202020204" pitchFamily="34" charset="0"/>
                <a:cs typeface="Arial" panose="020B0604020202020204" pitchFamily="34" charset="0"/>
                <a:hlinkClick r:id="rId2"/>
              </a:rPr>
              <a:t>genome.ucsc.edu</a:t>
            </a:r>
            <a:r>
              <a:rPr lang="en-US" dirty="0">
                <a:latin typeface="Arial" panose="020B0604020202020204" pitchFamily="34" charset="0"/>
                <a:cs typeface="Arial" panose="020B0604020202020204" pitchFamily="34" charset="0"/>
                <a:hlinkClick r:id="rId2"/>
              </a:rPr>
              <a:t>/</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19FEE00-094F-E14B-A7E2-311A5428B875}"/>
              </a:ext>
            </a:extLst>
          </p:cNvPr>
          <p:cNvSpPr txBox="1"/>
          <p:nvPr/>
        </p:nvSpPr>
        <p:spPr>
          <a:xfrm>
            <a:off x="4246179" y="4305564"/>
            <a:ext cx="45719" cy="369332"/>
          </a:xfrm>
          <a:prstGeom prst="rect">
            <a:avLst/>
          </a:prstGeom>
          <a:noFill/>
        </p:spPr>
        <p:txBody>
          <a:bodyPr wrap="square" rtlCol="0">
            <a:spAutoFit/>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EB37F076-DDA5-C10B-AFD7-29C45C31F955}"/>
              </a:ext>
            </a:extLst>
          </p:cNvPr>
          <p:cNvPicPr>
            <a:picLocks noChangeAspect="1"/>
          </p:cNvPicPr>
          <p:nvPr/>
        </p:nvPicPr>
        <p:blipFill>
          <a:blip r:embed="rId3"/>
          <a:stretch>
            <a:fillRect/>
          </a:stretch>
        </p:blipFill>
        <p:spPr>
          <a:xfrm>
            <a:off x="1286539" y="369332"/>
            <a:ext cx="9419622" cy="5887264"/>
          </a:xfrm>
          <a:prstGeom prst="rect">
            <a:avLst/>
          </a:prstGeom>
        </p:spPr>
      </p:pic>
    </p:spTree>
    <p:extLst>
      <p:ext uri="{BB962C8B-B14F-4D97-AF65-F5344CB8AC3E}">
        <p14:creationId xmlns:p14="http://schemas.microsoft.com/office/powerpoint/2010/main" val="683729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700DCE-E31D-56CB-ED84-6C03BE7CA2BF}"/>
              </a:ext>
            </a:extLst>
          </p:cNvPr>
          <p:cNvSpPr txBox="1"/>
          <p:nvPr/>
        </p:nvSpPr>
        <p:spPr>
          <a:xfrm>
            <a:off x="880533" y="524932"/>
            <a:ext cx="10541000" cy="5386090"/>
          </a:xfrm>
          <a:prstGeom prst="rect">
            <a:avLst/>
          </a:prstGeom>
          <a:noFill/>
        </p:spPr>
        <p:txBody>
          <a:bodyPr wrap="square" rtlCol="0">
            <a:spAutoFit/>
          </a:bodyPr>
          <a:lstStyle/>
          <a:p>
            <a:pPr algn="ctr"/>
            <a:r>
              <a:rPr lang="en-US" sz="2800" dirty="0"/>
              <a:t>What are Genome Browsers?</a:t>
            </a:r>
          </a:p>
          <a:p>
            <a:pPr algn="ctr"/>
            <a:endParaRPr lang="en-US" sz="2800" dirty="0"/>
          </a:p>
          <a:p>
            <a:endParaRPr lang="en-US" dirty="0"/>
          </a:p>
          <a:p>
            <a:pPr marL="285750" indent="-285750">
              <a:buFont typeface="Arial" panose="020B0604020202020204" pitchFamily="34" charset="0"/>
              <a:buChar char="•"/>
            </a:pPr>
            <a:r>
              <a:rPr lang="en-US" dirty="0"/>
              <a:t>ENSEMBL Genome Browser was developed as part of the Human Genome Project to provide a complete resource for the human genome sequence with focus on annotation</a:t>
            </a:r>
          </a:p>
          <a:p>
            <a:endParaRPr lang="en-US" dirty="0"/>
          </a:p>
          <a:p>
            <a:pPr marL="285750" indent="-285750">
              <a:buFont typeface="Arial" panose="020B0604020202020204" pitchFamily="34" charset="0"/>
              <a:buChar char="•"/>
            </a:pPr>
            <a:r>
              <a:rPr lang="en-US" dirty="0"/>
              <a:t>NCBI Genome Data Viewer (GDV) supports the exploration and analysis of annotated eukaryotic genome assemblies. The browser displays biological information mapped to a genome including gene annotation, variation data, BLAST alignments and experimental data from NCBI GEO and </a:t>
            </a:r>
            <a:r>
              <a:rPr lang="en-US" dirty="0" err="1"/>
              <a:t>dbGap</a:t>
            </a:r>
            <a:r>
              <a:rPr lang="en-US" dirty="0"/>
              <a:t> databases.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many common functionalities across all these browsers, and users can explore the capabilities of each browser to determine the one they prefer.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67054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C3DCA1-D929-CB4A-AF9B-13574A3B7ABF}"/>
              </a:ext>
            </a:extLst>
          </p:cNvPr>
          <p:cNvSpPr txBox="1"/>
          <p:nvPr/>
        </p:nvSpPr>
        <p:spPr>
          <a:xfrm>
            <a:off x="4984157" y="0"/>
            <a:ext cx="22236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Click on ‘Genomes’</a:t>
            </a:r>
          </a:p>
        </p:txBody>
      </p:sp>
      <p:sp>
        <p:nvSpPr>
          <p:cNvPr id="5" name="TextBox 4">
            <a:extLst>
              <a:ext uri="{FF2B5EF4-FFF2-40B4-BE49-F238E27FC236}">
                <a16:creationId xmlns:a16="http://schemas.microsoft.com/office/drawing/2014/main" id="{419FEE00-094F-E14B-A7E2-311A5428B875}"/>
              </a:ext>
            </a:extLst>
          </p:cNvPr>
          <p:cNvSpPr txBox="1"/>
          <p:nvPr/>
        </p:nvSpPr>
        <p:spPr>
          <a:xfrm>
            <a:off x="4246179" y="4305564"/>
            <a:ext cx="45719" cy="369332"/>
          </a:xfrm>
          <a:prstGeom prst="rect">
            <a:avLst/>
          </a:prstGeom>
          <a:noFill/>
        </p:spPr>
        <p:txBody>
          <a:bodyPr wrap="square" rtlCol="0">
            <a:spAutoFit/>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10C7727E-94A9-C11C-860B-8D73D075F4A5}"/>
              </a:ext>
            </a:extLst>
          </p:cNvPr>
          <p:cNvPicPr>
            <a:picLocks noChangeAspect="1"/>
          </p:cNvPicPr>
          <p:nvPr/>
        </p:nvPicPr>
        <p:blipFill>
          <a:blip r:embed="rId2"/>
          <a:stretch>
            <a:fillRect/>
          </a:stretch>
        </p:blipFill>
        <p:spPr>
          <a:xfrm>
            <a:off x="1756723" y="370674"/>
            <a:ext cx="9045955" cy="5653722"/>
          </a:xfrm>
          <a:prstGeom prst="rect">
            <a:avLst/>
          </a:prstGeom>
        </p:spPr>
      </p:pic>
      <p:sp>
        <p:nvSpPr>
          <p:cNvPr id="2" name="Oval 1">
            <a:extLst>
              <a:ext uri="{FF2B5EF4-FFF2-40B4-BE49-F238E27FC236}">
                <a16:creationId xmlns:a16="http://schemas.microsoft.com/office/drawing/2014/main" id="{022E293D-A2CD-8F4A-BDF9-DDBF6078A12F}"/>
              </a:ext>
            </a:extLst>
          </p:cNvPr>
          <p:cNvSpPr/>
          <p:nvPr/>
        </p:nvSpPr>
        <p:spPr>
          <a:xfrm>
            <a:off x="2218662" y="929919"/>
            <a:ext cx="557048" cy="304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518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D8E7C-F565-D648-8A0F-37B1AE7768D9}"/>
              </a:ext>
            </a:extLst>
          </p:cNvPr>
          <p:cNvSpPr txBox="1"/>
          <p:nvPr/>
        </p:nvSpPr>
        <p:spPr>
          <a:xfrm>
            <a:off x="1087770" y="0"/>
            <a:ext cx="1001646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Use the hg38 assembly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version) of the human genome and enter BCL11A as the search term</a:t>
            </a:r>
          </a:p>
        </p:txBody>
      </p:sp>
      <p:pic>
        <p:nvPicPr>
          <p:cNvPr id="5" name="Picture 4" descr="A screenshot of a computer&#10;&#10;Description automatically generated">
            <a:extLst>
              <a:ext uri="{FF2B5EF4-FFF2-40B4-BE49-F238E27FC236}">
                <a16:creationId xmlns:a16="http://schemas.microsoft.com/office/drawing/2014/main" id="{3799519C-3BE8-14F0-9D22-9057D96AEDED}"/>
              </a:ext>
            </a:extLst>
          </p:cNvPr>
          <p:cNvPicPr>
            <a:picLocks noChangeAspect="1"/>
          </p:cNvPicPr>
          <p:nvPr/>
        </p:nvPicPr>
        <p:blipFill>
          <a:blip r:embed="rId2"/>
          <a:stretch>
            <a:fillRect/>
          </a:stretch>
        </p:blipFill>
        <p:spPr>
          <a:xfrm>
            <a:off x="907311" y="369332"/>
            <a:ext cx="10377377" cy="6485861"/>
          </a:xfrm>
          <a:prstGeom prst="rect">
            <a:avLst/>
          </a:prstGeom>
        </p:spPr>
      </p:pic>
      <p:cxnSp>
        <p:nvCxnSpPr>
          <p:cNvPr id="7" name="Straight Arrow Connector 6">
            <a:extLst>
              <a:ext uri="{FF2B5EF4-FFF2-40B4-BE49-F238E27FC236}">
                <a16:creationId xmlns:a16="http://schemas.microsoft.com/office/drawing/2014/main" id="{643ADA7C-8EA4-7240-8B55-BC8871673881}"/>
              </a:ext>
            </a:extLst>
          </p:cNvPr>
          <p:cNvCxnSpPr/>
          <p:nvPr/>
        </p:nvCxnSpPr>
        <p:spPr>
          <a:xfrm flipH="1">
            <a:off x="5967067" y="185776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A6B27D-5EDA-F54C-8D00-AD1726A9C2A1}"/>
              </a:ext>
            </a:extLst>
          </p:cNvPr>
          <p:cNvCxnSpPr/>
          <p:nvPr/>
        </p:nvCxnSpPr>
        <p:spPr>
          <a:xfrm flipH="1">
            <a:off x="5967067" y="2262409"/>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2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D8E7C-F565-D648-8A0F-37B1AE7768D9}"/>
              </a:ext>
            </a:extLst>
          </p:cNvPr>
          <p:cNvSpPr txBox="1"/>
          <p:nvPr/>
        </p:nvSpPr>
        <p:spPr>
          <a:xfrm>
            <a:off x="2566829" y="0"/>
            <a:ext cx="70583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If your query has multiple matches be sure to select the correct one</a:t>
            </a:r>
          </a:p>
        </p:txBody>
      </p:sp>
      <p:cxnSp>
        <p:nvCxnSpPr>
          <p:cNvPr id="7" name="Straight Arrow Connector 6">
            <a:extLst>
              <a:ext uri="{FF2B5EF4-FFF2-40B4-BE49-F238E27FC236}">
                <a16:creationId xmlns:a16="http://schemas.microsoft.com/office/drawing/2014/main" id="{643ADA7C-8EA4-7240-8B55-BC8871673881}"/>
              </a:ext>
            </a:extLst>
          </p:cNvPr>
          <p:cNvCxnSpPr/>
          <p:nvPr/>
        </p:nvCxnSpPr>
        <p:spPr>
          <a:xfrm flipH="1">
            <a:off x="5297215" y="2081047"/>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A6B27D-5EDA-F54C-8D00-AD1726A9C2A1}"/>
              </a:ext>
            </a:extLst>
          </p:cNvPr>
          <p:cNvCxnSpPr/>
          <p:nvPr/>
        </p:nvCxnSpPr>
        <p:spPr>
          <a:xfrm flipH="1">
            <a:off x="5297215" y="248569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7B7ECF-857C-F74B-99E9-3B4C6E9C7CA5}"/>
              </a:ext>
            </a:extLst>
          </p:cNvPr>
          <p:cNvCxnSpPr/>
          <p:nvPr/>
        </p:nvCxnSpPr>
        <p:spPr>
          <a:xfrm flipH="1">
            <a:off x="11412433" y="1489377"/>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B63E1B6B-1541-28FA-32C1-04D840604155}"/>
              </a:ext>
            </a:extLst>
          </p:cNvPr>
          <p:cNvPicPr>
            <a:picLocks noChangeAspect="1"/>
          </p:cNvPicPr>
          <p:nvPr/>
        </p:nvPicPr>
        <p:blipFill>
          <a:blip r:embed="rId2"/>
          <a:stretch>
            <a:fillRect/>
          </a:stretch>
        </p:blipFill>
        <p:spPr>
          <a:xfrm>
            <a:off x="905073" y="369332"/>
            <a:ext cx="10381854" cy="6488659"/>
          </a:xfrm>
          <a:prstGeom prst="rect">
            <a:avLst/>
          </a:prstGeom>
        </p:spPr>
      </p:pic>
    </p:spTree>
    <p:extLst>
      <p:ext uri="{BB962C8B-B14F-4D97-AF65-F5344CB8AC3E}">
        <p14:creationId xmlns:p14="http://schemas.microsoft.com/office/powerpoint/2010/main" val="35078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pic>
        <p:nvPicPr>
          <p:cNvPr id="5" name="Picture 4" descr="A screenshot of a computer&#10;&#10;Description automatically generated">
            <a:extLst>
              <a:ext uri="{FF2B5EF4-FFF2-40B4-BE49-F238E27FC236}">
                <a16:creationId xmlns:a16="http://schemas.microsoft.com/office/drawing/2014/main" id="{149CFABF-2393-81DF-921B-9C3F9208DCCA}"/>
              </a:ext>
            </a:extLst>
          </p:cNvPr>
          <p:cNvPicPr>
            <a:picLocks noChangeAspect="1"/>
          </p:cNvPicPr>
          <p:nvPr/>
        </p:nvPicPr>
        <p:blipFill>
          <a:blip r:embed="rId2"/>
          <a:stretch>
            <a:fillRect/>
          </a:stretch>
        </p:blipFill>
        <p:spPr>
          <a:xfrm>
            <a:off x="905065" y="369332"/>
            <a:ext cx="10381869" cy="6488668"/>
          </a:xfrm>
          <a:prstGeom prst="rect">
            <a:avLst/>
          </a:prstGeom>
        </p:spPr>
      </p:pic>
    </p:spTree>
    <p:extLst>
      <p:ext uri="{BB962C8B-B14F-4D97-AF65-F5344CB8AC3E}">
        <p14:creationId xmlns:p14="http://schemas.microsoft.com/office/powerpoint/2010/main" val="277625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pic>
        <p:nvPicPr>
          <p:cNvPr id="5" name="Picture 4" descr="A screenshot of a computer&#10;&#10;Description automatically generated">
            <a:extLst>
              <a:ext uri="{FF2B5EF4-FFF2-40B4-BE49-F238E27FC236}">
                <a16:creationId xmlns:a16="http://schemas.microsoft.com/office/drawing/2014/main" id="{149CFABF-2393-81DF-921B-9C3F9208DCCA}"/>
              </a:ext>
            </a:extLst>
          </p:cNvPr>
          <p:cNvPicPr>
            <a:picLocks noChangeAspect="1"/>
          </p:cNvPicPr>
          <p:nvPr/>
        </p:nvPicPr>
        <p:blipFill>
          <a:blip r:embed="rId2"/>
          <a:stretch>
            <a:fillRect/>
          </a:stretch>
        </p:blipFill>
        <p:spPr>
          <a:xfrm>
            <a:off x="905065" y="369332"/>
            <a:ext cx="10381869" cy="6488668"/>
          </a:xfrm>
          <a:prstGeom prst="rect">
            <a:avLst/>
          </a:prstGeom>
        </p:spPr>
      </p:pic>
      <p:sp>
        <p:nvSpPr>
          <p:cNvPr id="2" name="Rounded Rectangle 1">
            <a:extLst>
              <a:ext uri="{FF2B5EF4-FFF2-40B4-BE49-F238E27FC236}">
                <a16:creationId xmlns:a16="http://schemas.microsoft.com/office/drawing/2014/main" id="{296D1FA8-EC6B-C8EB-411D-3AA7D571D112}"/>
              </a:ext>
            </a:extLst>
          </p:cNvPr>
          <p:cNvSpPr/>
          <p:nvPr/>
        </p:nvSpPr>
        <p:spPr>
          <a:xfrm>
            <a:off x="829733" y="762001"/>
            <a:ext cx="10557934" cy="25400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2D3BBD2-3E26-9EE2-FF90-9817EABCA2E7}"/>
              </a:ext>
            </a:extLst>
          </p:cNvPr>
          <p:cNvSpPr/>
          <p:nvPr/>
        </p:nvSpPr>
        <p:spPr>
          <a:xfrm>
            <a:off x="829733" y="1016001"/>
            <a:ext cx="10557934" cy="6519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91EA454-ACB0-FE34-D924-10C69C262F28}"/>
              </a:ext>
            </a:extLst>
          </p:cNvPr>
          <p:cNvSpPr/>
          <p:nvPr/>
        </p:nvSpPr>
        <p:spPr>
          <a:xfrm>
            <a:off x="829733" y="1667933"/>
            <a:ext cx="10557934" cy="39624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C01748F-E61F-C7A3-23D7-8F72C84C3EBA}"/>
              </a:ext>
            </a:extLst>
          </p:cNvPr>
          <p:cNvSpPr/>
          <p:nvPr/>
        </p:nvSpPr>
        <p:spPr>
          <a:xfrm>
            <a:off x="829733" y="5630333"/>
            <a:ext cx="10557934" cy="1286934"/>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94EFAF-BB45-4213-75D3-5EF2E8922064}"/>
              </a:ext>
            </a:extLst>
          </p:cNvPr>
          <p:cNvSpPr txBox="1"/>
          <p:nvPr/>
        </p:nvSpPr>
        <p:spPr>
          <a:xfrm>
            <a:off x="9107584" y="778933"/>
            <a:ext cx="1557867" cy="261610"/>
          </a:xfrm>
          <a:prstGeom prst="rect">
            <a:avLst/>
          </a:prstGeom>
          <a:noFill/>
        </p:spPr>
        <p:txBody>
          <a:bodyPr wrap="square" rtlCol="0">
            <a:spAutoFit/>
          </a:bodyPr>
          <a:lstStyle/>
          <a:p>
            <a:pPr algn="ctr"/>
            <a:r>
              <a:rPr lang="en-US" sz="1100" b="1" dirty="0">
                <a:solidFill>
                  <a:schemeClr val="bg1"/>
                </a:solidFill>
              </a:rPr>
              <a:t>TOOLBAR</a:t>
            </a:r>
          </a:p>
        </p:txBody>
      </p:sp>
      <p:sp>
        <p:nvSpPr>
          <p:cNvPr id="9" name="TextBox 8">
            <a:extLst>
              <a:ext uri="{FF2B5EF4-FFF2-40B4-BE49-F238E27FC236}">
                <a16:creationId xmlns:a16="http://schemas.microsoft.com/office/drawing/2014/main" id="{EDDC0CB2-D102-D534-F6C7-8A28E91CD85B}"/>
              </a:ext>
            </a:extLst>
          </p:cNvPr>
          <p:cNvSpPr txBox="1"/>
          <p:nvPr/>
        </p:nvSpPr>
        <p:spPr>
          <a:xfrm>
            <a:off x="9107584" y="1109188"/>
            <a:ext cx="1557867" cy="430887"/>
          </a:xfrm>
          <a:prstGeom prst="rect">
            <a:avLst/>
          </a:prstGeom>
          <a:noFill/>
        </p:spPr>
        <p:txBody>
          <a:bodyPr wrap="square" rtlCol="0">
            <a:spAutoFit/>
          </a:bodyPr>
          <a:lstStyle/>
          <a:p>
            <a:pPr algn="ctr"/>
            <a:r>
              <a:rPr lang="en-US" sz="1100" b="1" dirty="0"/>
              <a:t>NAVIGATION CONTROLS</a:t>
            </a:r>
          </a:p>
        </p:txBody>
      </p:sp>
      <p:sp>
        <p:nvSpPr>
          <p:cNvPr id="10" name="TextBox 9">
            <a:extLst>
              <a:ext uri="{FF2B5EF4-FFF2-40B4-BE49-F238E27FC236}">
                <a16:creationId xmlns:a16="http://schemas.microsoft.com/office/drawing/2014/main" id="{6DE4A66B-10AC-4BA1-CCC5-FD7438EBD4F2}"/>
              </a:ext>
            </a:extLst>
          </p:cNvPr>
          <p:cNvSpPr txBox="1"/>
          <p:nvPr/>
        </p:nvSpPr>
        <p:spPr>
          <a:xfrm>
            <a:off x="9188019" y="2789822"/>
            <a:ext cx="1557867" cy="430887"/>
          </a:xfrm>
          <a:prstGeom prst="rect">
            <a:avLst/>
          </a:prstGeom>
          <a:noFill/>
        </p:spPr>
        <p:txBody>
          <a:bodyPr wrap="square" rtlCol="0">
            <a:spAutoFit/>
          </a:bodyPr>
          <a:lstStyle/>
          <a:p>
            <a:pPr algn="ctr"/>
            <a:r>
              <a:rPr lang="en-US" sz="1100" b="1" dirty="0"/>
              <a:t>VIEW OF GENOMIC FEATURES</a:t>
            </a:r>
          </a:p>
        </p:txBody>
      </p:sp>
      <p:sp>
        <p:nvSpPr>
          <p:cNvPr id="11" name="TextBox 10">
            <a:extLst>
              <a:ext uri="{FF2B5EF4-FFF2-40B4-BE49-F238E27FC236}">
                <a16:creationId xmlns:a16="http://schemas.microsoft.com/office/drawing/2014/main" id="{4EB4D16A-878C-77C7-0F2A-871CC42758F7}"/>
              </a:ext>
            </a:extLst>
          </p:cNvPr>
          <p:cNvSpPr txBox="1"/>
          <p:nvPr/>
        </p:nvSpPr>
        <p:spPr>
          <a:xfrm>
            <a:off x="9101233" y="5630333"/>
            <a:ext cx="1557867" cy="430887"/>
          </a:xfrm>
          <a:prstGeom prst="rect">
            <a:avLst/>
          </a:prstGeom>
          <a:noFill/>
        </p:spPr>
        <p:txBody>
          <a:bodyPr wrap="square" rtlCol="0">
            <a:spAutoFit/>
          </a:bodyPr>
          <a:lstStyle/>
          <a:p>
            <a:pPr algn="ctr"/>
            <a:r>
              <a:rPr lang="en-US" sz="1100" b="1" dirty="0"/>
              <a:t>DISPLAY CONTROLS</a:t>
            </a:r>
          </a:p>
        </p:txBody>
      </p:sp>
    </p:spTree>
    <p:extLst>
      <p:ext uri="{BB962C8B-B14F-4D97-AF65-F5344CB8AC3E}">
        <p14:creationId xmlns:p14="http://schemas.microsoft.com/office/powerpoint/2010/main" val="2498315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pic>
        <p:nvPicPr>
          <p:cNvPr id="4" name="Picture 3" descr="A screenshot of a computer&#10;&#10;Description automatically generated">
            <a:extLst>
              <a:ext uri="{FF2B5EF4-FFF2-40B4-BE49-F238E27FC236}">
                <a16:creationId xmlns:a16="http://schemas.microsoft.com/office/drawing/2014/main" id="{C9189BC5-E388-FA01-C57E-EB6C95C135BC}"/>
              </a:ext>
            </a:extLst>
          </p:cNvPr>
          <p:cNvPicPr>
            <a:picLocks noChangeAspect="1"/>
          </p:cNvPicPr>
          <p:nvPr/>
        </p:nvPicPr>
        <p:blipFill>
          <a:blip r:embed="rId2"/>
          <a:stretch>
            <a:fillRect/>
          </a:stretch>
        </p:blipFill>
        <p:spPr>
          <a:xfrm>
            <a:off x="905065" y="369332"/>
            <a:ext cx="10381869" cy="6488668"/>
          </a:xfrm>
          <a:prstGeom prst="rect">
            <a:avLst/>
          </a:prstGeom>
        </p:spPr>
      </p:pic>
      <p:sp>
        <p:nvSpPr>
          <p:cNvPr id="8" name="TextBox 7">
            <a:extLst>
              <a:ext uri="{FF2B5EF4-FFF2-40B4-BE49-F238E27FC236}">
                <a16:creationId xmlns:a16="http://schemas.microsoft.com/office/drawing/2014/main" id="{4AF40C5B-F97D-104B-B2EF-36D9F6F0383A}"/>
              </a:ext>
            </a:extLst>
          </p:cNvPr>
          <p:cNvSpPr txBox="1"/>
          <p:nvPr/>
        </p:nvSpPr>
        <p:spPr>
          <a:xfrm>
            <a:off x="1253065" y="2373980"/>
            <a:ext cx="1981201" cy="2110039"/>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Each grey bar is a ‘track’. </a:t>
            </a:r>
          </a:p>
          <a:p>
            <a:endParaRPr lang="en-US" sz="1400" dirty="0">
              <a:solidFill>
                <a:srgbClr val="FF0000"/>
              </a:solidFill>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The title of each track is centered in the browser.</a:t>
            </a:r>
          </a:p>
          <a:p>
            <a:endParaRPr lang="en-US" sz="1400" dirty="0">
              <a:solidFill>
                <a:srgbClr val="FF0000"/>
              </a:solidFill>
              <a:latin typeface="Arial" panose="020B0604020202020204" pitchFamily="34" charset="0"/>
              <a:cs typeface="Arial" panose="020B0604020202020204" pitchFamily="34" charset="0"/>
            </a:endParaRPr>
          </a:p>
          <a:p>
            <a:r>
              <a:rPr lang="en-US" sz="1400" dirty="0">
                <a:solidFill>
                  <a:srgbClr val="FF0000"/>
                </a:solidFill>
                <a:latin typeface="Arial" panose="020B0604020202020204" pitchFamily="34" charset="0"/>
                <a:cs typeface="Arial" panose="020B0604020202020204" pitchFamily="34" charset="0"/>
              </a:rPr>
              <a:t>Tracks are controlled below the browser.</a:t>
            </a:r>
          </a:p>
        </p:txBody>
      </p:sp>
    </p:spTree>
    <p:extLst>
      <p:ext uri="{BB962C8B-B14F-4D97-AF65-F5344CB8AC3E}">
        <p14:creationId xmlns:p14="http://schemas.microsoft.com/office/powerpoint/2010/main" val="2053311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8D57-ECCE-6745-98C9-09E49BA18459}"/>
              </a:ext>
            </a:extLst>
          </p:cNvPr>
          <p:cNvSpPr txBox="1"/>
          <p:nvPr/>
        </p:nvSpPr>
        <p:spPr>
          <a:xfrm>
            <a:off x="5336818" y="0"/>
            <a:ext cx="151836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full page</a:t>
            </a:r>
          </a:p>
        </p:txBody>
      </p:sp>
      <p:pic>
        <p:nvPicPr>
          <p:cNvPr id="7" name="Picture 6" descr="A screenshot of a computer&#10;&#10;Description automatically generated">
            <a:extLst>
              <a:ext uri="{FF2B5EF4-FFF2-40B4-BE49-F238E27FC236}">
                <a16:creationId xmlns:a16="http://schemas.microsoft.com/office/drawing/2014/main" id="{3EEF6F94-B6E0-0BD4-620F-87F24B8E1A11}"/>
              </a:ext>
            </a:extLst>
          </p:cNvPr>
          <p:cNvPicPr>
            <a:picLocks noChangeAspect="1"/>
          </p:cNvPicPr>
          <p:nvPr/>
        </p:nvPicPr>
        <p:blipFill>
          <a:blip r:embed="rId2"/>
          <a:stretch>
            <a:fillRect/>
          </a:stretch>
        </p:blipFill>
        <p:spPr>
          <a:xfrm>
            <a:off x="905065" y="369332"/>
            <a:ext cx="10381869" cy="6488668"/>
          </a:xfrm>
          <a:prstGeom prst="rect">
            <a:avLst/>
          </a:prstGeom>
        </p:spPr>
      </p:pic>
      <p:sp>
        <p:nvSpPr>
          <p:cNvPr id="5" name="TextBox 4">
            <a:extLst>
              <a:ext uri="{FF2B5EF4-FFF2-40B4-BE49-F238E27FC236}">
                <a16:creationId xmlns:a16="http://schemas.microsoft.com/office/drawing/2014/main" id="{403D8112-8699-9B49-A485-93FC5B006391}"/>
              </a:ext>
            </a:extLst>
          </p:cNvPr>
          <p:cNvSpPr txBox="1"/>
          <p:nvPr/>
        </p:nvSpPr>
        <p:spPr>
          <a:xfrm>
            <a:off x="8597900" y="1720871"/>
            <a:ext cx="2366434" cy="2462213"/>
          </a:xfrm>
          <a:prstGeom prst="rect">
            <a:avLst/>
          </a:prstGeom>
          <a:noFill/>
          <a:ln>
            <a:noFill/>
          </a:ln>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Each of the drop down menus(blue bars) allows for customizable visualization of tracks.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Data &amp; annotations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Many options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Updates and new tracks occur semi-frequently</a:t>
            </a:r>
          </a:p>
          <a:p>
            <a:endParaRPr lang="en-US" sz="1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7879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8D57-ECCE-6745-98C9-09E49BA18459}"/>
              </a:ext>
            </a:extLst>
          </p:cNvPr>
          <p:cNvSpPr txBox="1"/>
          <p:nvPr/>
        </p:nvSpPr>
        <p:spPr>
          <a:xfrm>
            <a:off x="4197284" y="0"/>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full page – drop downs expanded</a:t>
            </a:r>
          </a:p>
        </p:txBody>
      </p:sp>
      <p:pic>
        <p:nvPicPr>
          <p:cNvPr id="4" name="Picture 3" descr="A screenshot of a computer&#10;&#10;Description automatically generated">
            <a:extLst>
              <a:ext uri="{FF2B5EF4-FFF2-40B4-BE49-F238E27FC236}">
                <a16:creationId xmlns:a16="http://schemas.microsoft.com/office/drawing/2014/main" id="{2F92C776-D02E-0DD7-1CF5-D1ABC24B7B6A}"/>
              </a:ext>
            </a:extLst>
          </p:cNvPr>
          <p:cNvPicPr>
            <a:picLocks noChangeAspect="1"/>
          </p:cNvPicPr>
          <p:nvPr/>
        </p:nvPicPr>
        <p:blipFill>
          <a:blip r:embed="rId2"/>
          <a:stretch>
            <a:fillRect/>
          </a:stretch>
        </p:blipFill>
        <p:spPr>
          <a:xfrm>
            <a:off x="1028699" y="369332"/>
            <a:ext cx="10381869" cy="6488668"/>
          </a:xfrm>
          <a:prstGeom prst="rect">
            <a:avLst/>
          </a:prstGeom>
        </p:spPr>
      </p:pic>
    </p:spTree>
    <p:extLst>
      <p:ext uri="{BB962C8B-B14F-4D97-AF65-F5344CB8AC3E}">
        <p14:creationId xmlns:p14="http://schemas.microsoft.com/office/powerpoint/2010/main" val="322465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8D57-ECCE-6745-98C9-09E49BA18459}"/>
              </a:ext>
            </a:extLst>
          </p:cNvPr>
          <p:cNvSpPr txBox="1"/>
          <p:nvPr/>
        </p:nvSpPr>
        <p:spPr>
          <a:xfrm>
            <a:off x="4197284" y="0"/>
            <a:ext cx="40446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full page – drop downs expanded</a:t>
            </a:r>
          </a:p>
        </p:txBody>
      </p:sp>
      <p:pic>
        <p:nvPicPr>
          <p:cNvPr id="4" name="Picture 3" descr="A screenshot of a computer&#10;&#10;Description automatically generated">
            <a:extLst>
              <a:ext uri="{FF2B5EF4-FFF2-40B4-BE49-F238E27FC236}">
                <a16:creationId xmlns:a16="http://schemas.microsoft.com/office/drawing/2014/main" id="{2F92C776-D02E-0DD7-1CF5-D1ABC24B7B6A}"/>
              </a:ext>
            </a:extLst>
          </p:cNvPr>
          <p:cNvPicPr>
            <a:picLocks noChangeAspect="1"/>
          </p:cNvPicPr>
          <p:nvPr/>
        </p:nvPicPr>
        <p:blipFill>
          <a:blip r:embed="rId2"/>
          <a:stretch>
            <a:fillRect/>
          </a:stretch>
        </p:blipFill>
        <p:spPr>
          <a:xfrm>
            <a:off x="1028699" y="369332"/>
            <a:ext cx="10381869" cy="6488668"/>
          </a:xfrm>
          <a:prstGeom prst="rect">
            <a:avLst/>
          </a:prstGeom>
        </p:spPr>
      </p:pic>
      <p:sp>
        <p:nvSpPr>
          <p:cNvPr id="5" name="TextBox 4">
            <a:extLst>
              <a:ext uri="{FF2B5EF4-FFF2-40B4-BE49-F238E27FC236}">
                <a16:creationId xmlns:a16="http://schemas.microsoft.com/office/drawing/2014/main" id="{403D8112-8699-9B49-A485-93FC5B006391}"/>
              </a:ext>
            </a:extLst>
          </p:cNvPr>
          <p:cNvSpPr txBox="1"/>
          <p:nvPr/>
        </p:nvSpPr>
        <p:spPr>
          <a:xfrm>
            <a:off x="8970434" y="369332"/>
            <a:ext cx="2641601" cy="2246769"/>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Each of the drop down menus(blue bars) allows for customizable visualization of tracks.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Data &amp; annotations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Many options</a:t>
            </a:r>
          </a:p>
          <a:p>
            <a:pPr marL="742950" lvl="1" indent="-285750">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Updates and new tracks occur semi-frequently</a:t>
            </a:r>
          </a:p>
          <a:p>
            <a:endParaRPr lang="en-US" sz="1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936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8393A1-2CA2-AAC8-AD9C-9172AADCD612}"/>
              </a:ext>
            </a:extLst>
          </p:cNvPr>
          <p:cNvSpPr txBox="1"/>
          <p:nvPr/>
        </p:nvSpPr>
        <p:spPr>
          <a:xfrm>
            <a:off x="560960" y="320457"/>
            <a:ext cx="5309754" cy="5262979"/>
          </a:xfrm>
          <a:prstGeom prst="rect">
            <a:avLst/>
          </a:prstGeom>
          <a:noFill/>
        </p:spPr>
        <p:txBody>
          <a:bodyPr wrap="square" rtlCol="0">
            <a:spAutoFit/>
          </a:bodyPr>
          <a:lstStyle/>
          <a:p>
            <a:r>
              <a:rPr lang="en-US" sz="2800" dirty="0"/>
              <a:t>Acknowledgements</a:t>
            </a:r>
          </a:p>
          <a:p>
            <a:endParaRPr lang="en-US" sz="2800" dirty="0"/>
          </a:p>
          <a:p>
            <a:r>
              <a:rPr lang="en-US" dirty="0"/>
              <a:t>Dr. Tim Reddy</a:t>
            </a:r>
          </a:p>
          <a:p>
            <a:r>
              <a:rPr lang="en-US" dirty="0"/>
              <a:t>Dr. Alex Ochoa</a:t>
            </a:r>
          </a:p>
          <a:p>
            <a:r>
              <a:rPr lang="en-US" dirty="0"/>
              <a:t>Shannon Clarke</a:t>
            </a:r>
          </a:p>
          <a:p>
            <a:endParaRPr lang="en-US" dirty="0"/>
          </a:p>
          <a:p>
            <a:r>
              <a:rPr lang="en-US" dirty="0"/>
              <a:t>Dr. </a:t>
            </a:r>
            <a:r>
              <a:rPr lang="en-US" dirty="0" err="1"/>
              <a:t>Opeyemi</a:t>
            </a:r>
            <a:r>
              <a:rPr lang="en-US" dirty="0"/>
              <a:t> Olabisi</a:t>
            </a:r>
          </a:p>
          <a:p>
            <a:r>
              <a:rPr lang="en-US" dirty="0"/>
              <a:t>Dr. Bill </a:t>
            </a:r>
            <a:r>
              <a:rPr lang="en-US" dirty="0" err="1"/>
              <a:t>Majoros</a:t>
            </a:r>
            <a:endParaRPr lang="en-US" dirty="0"/>
          </a:p>
          <a:p>
            <a:r>
              <a:rPr lang="en-US" dirty="0"/>
              <a:t>Dr. Rasheed </a:t>
            </a:r>
            <a:r>
              <a:rPr lang="en-US" dirty="0" err="1"/>
              <a:t>Gbadegesin</a:t>
            </a:r>
            <a:r>
              <a:rPr lang="en-US" dirty="0"/>
              <a:t> </a:t>
            </a:r>
          </a:p>
          <a:p>
            <a:r>
              <a:rPr lang="en-US" dirty="0"/>
              <a:t>Dr. Allison Ashley-Koch</a:t>
            </a:r>
          </a:p>
          <a:p>
            <a:r>
              <a:rPr lang="en-US" dirty="0"/>
              <a:t>Dr. Andrew Allen</a:t>
            </a:r>
          </a:p>
          <a:p>
            <a:r>
              <a:rPr lang="en-US" dirty="0"/>
              <a:t>Apoorva </a:t>
            </a:r>
            <a:r>
              <a:rPr lang="en-US" dirty="0" err="1"/>
              <a:t>lyengar</a:t>
            </a:r>
            <a:endParaRPr lang="en-US" dirty="0"/>
          </a:p>
          <a:p>
            <a:r>
              <a:rPr lang="en-US" dirty="0"/>
              <a:t>Makenzie Beaman</a:t>
            </a:r>
          </a:p>
          <a:p>
            <a:r>
              <a:rPr lang="en-US" dirty="0"/>
              <a:t>Yuncheng Duan</a:t>
            </a:r>
          </a:p>
          <a:p>
            <a:endParaRPr lang="en-US" dirty="0"/>
          </a:p>
          <a:p>
            <a:r>
              <a:rPr lang="en-US" dirty="0"/>
              <a:t>Duke PRIME-PREP Program</a:t>
            </a:r>
          </a:p>
          <a:p>
            <a:endParaRPr lang="en-US" sz="2800" dirty="0"/>
          </a:p>
        </p:txBody>
      </p:sp>
      <p:pic>
        <p:nvPicPr>
          <p:cNvPr id="4" name="Picture 3" descr="A yellow and orange text&#10;&#10;Description automatically generated">
            <a:extLst>
              <a:ext uri="{FF2B5EF4-FFF2-40B4-BE49-F238E27FC236}">
                <a16:creationId xmlns:a16="http://schemas.microsoft.com/office/drawing/2014/main" id="{0FA39BA5-8331-A6B4-1BC7-076877C43420}"/>
              </a:ext>
            </a:extLst>
          </p:cNvPr>
          <p:cNvPicPr>
            <a:picLocks noChangeAspect="1"/>
          </p:cNvPicPr>
          <p:nvPr/>
        </p:nvPicPr>
        <p:blipFill>
          <a:blip r:embed="rId3"/>
          <a:stretch>
            <a:fillRect/>
          </a:stretch>
        </p:blipFill>
        <p:spPr>
          <a:xfrm>
            <a:off x="216403" y="6251614"/>
            <a:ext cx="3931527" cy="571858"/>
          </a:xfrm>
          <a:prstGeom prst="rect">
            <a:avLst/>
          </a:prstGeom>
        </p:spPr>
      </p:pic>
    </p:spTree>
    <p:extLst>
      <p:ext uri="{BB962C8B-B14F-4D97-AF65-F5344CB8AC3E}">
        <p14:creationId xmlns:p14="http://schemas.microsoft.com/office/powerpoint/2010/main" val="165832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4594A-24EF-FB3D-E355-FB44983855D6}"/>
              </a:ext>
            </a:extLst>
          </p:cNvPr>
          <p:cNvSpPr txBox="1"/>
          <p:nvPr/>
        </p:nvSpPr>
        <p:spPr>
          <a:xfrm>
            <a:off x="436033" y="308526"/>
            <a:ext cx="11319933" cy="1354217"/>
          </a:xfrm>
          <a:prstGeom prst="rect">
            <a:avLst/>
          </a:prstGeom>
          <a:noFill/>
        </p:spPr>
        <p:txBody>
          <a:bodyPr wrap="square" rtlCol="0">
            <a:spAutoFit/>
          </a:bodyPr>
          <a:lstStyle/>
          <a:p>
            <a:pPr algn="ctr"/>
            <a:r>
              <a:rPr lang="en-US" sz="2800" dirty="0"/>
              <a:t>IGV Genome Browser</a:t>
            </a:r>
          </a:p>
          <a:p>
            <a:endParaRPr lang="en-US" dirty="0"/>
          </a:p>
          <a:p>
            <a:pPr marL="285750" indent="-285750">
              <a:buFont typeface="Arial" panose="020B0604020202020204" pitchFamily="34" charset="0"/>
              <a:buChar char="•"/>
            </a:pPr>
            <a:r>
              <a:rPr lang="en-US" dirty="0"/>
              <a:t>High-performance, easy to use, interactive tools for visual exploration of genomic data</a:t>
            </a:r>
          </a:p>
          <a:p>
            <a:pPr marL="285750" indent="-285750">
              <a:buFont typeface="Arial" panose="020B0604020202020204" pitchFamily="34" charset="0"/>
              <a:buChar char="•"/>
            </a:pPr>
            <a:r>
              <a:rPr lang="en-US" dirty="0"/>
              <a:t>Web app, desktop application and there is a </a:t>
            </a:r>
            <a:r>
              <a:rPr lang="en-US" dirty="0" err="1"/>
              <a:t>Javascript</a:t>
            </a:r>
            <a:r>
              <a:rPr lang="en-US" dirty="0"/>
              <a:t> component (</a:t>
            </a:r>
            <a:r>
              <a:rPr lang="en-US" dirty="0" err="1"/>
              <a:t>igv.js</a:t>
            </a:r>
            <a:r>
              <a:rPr lang="en-US" dirty="0"/>
              <a:t>) available in: </a:t>
            </a:r>
            <a:r>
              <a:rPr lang="en-US" dirty="0">
                <a:hlinkClick r:id="rId2"/>
              </a:rPr>
              <a:t>https://igv.org/</a:t>
            </a:r>
            <a:endParaRPr lang="en-US" dirty="0"/>
          </a:p>
        </p:txBody>
      </p:sp>
      <p:pic>
        <p:nvPicPr>
          <p:cNvPr id="3" name="Picture 2" descr="A screenshot of a web page&#10;&#10;Description automatically generated">
            <a:extLst>
              <a:ext uri="{FF2B5EF4-FFF2-40B4-BE49-F238E27FC236}">
                <a16:creationId xmlns:a16="http://schemas.microsoft.com/office/drawing/2014/main" id="{CED8F34E-24D5-E3F0-E973-1BB2C3690499}"/>
              </a:ext>
            </a:extLst>
          </p:cNvPr>
          <p:cNvPicPr>
            <a:picLocks noChangeAspect="1"/>
          </p:cNvPicPr>
          <p:nvPr/>
        </p:nvPicPr>
        <p:blipFill rotWithShape="1">
          <a:blip r:embed="rId3"/>
          <a:srcRect t="6890"/>
          <a:stretch/>
        </p:blipFill>
        <p:spPr>
          <a:xfrm>
            <a:off x="1854590" y="2075688"/>
            <a:ext cx="8217878" cy="4782312"/>
          </a:xfrm>
          <a:prstGeom prst="rect">
            <a:avLst/>
          </a:prstGeom>
        </p:spPr>
      </p:pic>
      <p:sp>
        <p:nvSpPr>
          <p:cNvPr id="4" name="TextBox 3">
            <a:extLst>
              <a:ext uri="{FF2B5EF4-FFF2-40B4-BE49-F238E27FC236}">
                <a16:creationId xmlns:a16="http://schemas.microsoft.com/office/drawing/2014/main" id="{422EBD81-F3BD-CE8D-6F10-A915BAB7D5CA}"/>
              </a:ext>
            </a:extLst>
          </p:cNvPr>
          <p:cNvSpPr txBox="1"/>
          <p:nvPr/>
        </p:nvSpPr>
        <p:spPr>
          <a:xfrm>
            <a:off x="4536127" y="1706356"/>
            <a:ext cx="3328416" cy="369332"/>
          </a:xfrm>
          <a:prstGeom prst="rect">
            <a:avLst/>
          </a:prstGeom>
          <a:noFill/>
        </p:spPr>
        <p:txBody>
          <a:bodyPr wrap="square" rtlCol="0">
            <a:spAutoFit/>
          </a:bodyPr>
          <a:lstStyle/>
          <a:p>
            <a:r>
              <a:rPr lang="en-US" dirty="0"/>
              <a:t>Landing page of </a:t>
            </a:r>
            <a:r>
              <a:rPr lang="en-US" dirty="0" err="1"/>
              <a:t>IGV.org</a:t>
            </a:r>
            <a:endParaRPr lang="en-US" dirty="0"/>
          </a:p>
        </p:txBody>
      </p:sp>
    </p:spTree>
    <p:extLst>
      <p:ext uri="{BB962C8B-B14F-4D97-AF65-F5344CB8AC3E}">
        <p14:creationId xmlns:p14="http://schemas.microsoft.com/office/powerpoint/2010/main" val="101521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01528-4605-C24F-0803-2FA4C554EB8B}"/>
              </a:ext>
            </a:extLst>
          </p:cNvPr>
          <p:cNvSpPr txBox="1"/>
          <p:nvPr/>
        </p:nvSpPr>
        <p:spPr>
          <a:xfrm>
            <a:off x="3228447" y="2144592"/>
            <a:ext cx="5735105" cy="923330"/>
          </a:xfrm>
          <a:prstGeom prst="rect">
            <a:avLst/>
          </a:prstGeom>
          <a:noFill/>
        </p:spPr>
        <p:txBody>
          <a:bodyPr wrap="square" rtlCol="0">
            <a:spAutoFit/>
          </a:bodyPr>
          <a:lstStyle/>
          <a:p>
            <a:pPr algn="ctr"/>
            <a:r>
              <a:rPr lang="en-US" sz="5400" dirty="0"/>
              <a:t>Thank You!!</a:t>
            </a:r>
          </a:p>
        </p:txBody>
      </p:sp>
      <p:pic>
        <p:nvPicPr>
          <p:cNvPr id="3" name="Picture 2" descr="A yellow and orange text&#10;&#10;Description automatically generated">
            <a:extLst>
              <a:ext uri="{FF2B5EF4-FFF2-40B4-BE49-F238E27FC236}">
                <a16:creationId xmlns:a16="http://schemas.microsoft.com/office/drawing/2014/main" id="{906553E2-0567-A4B8-C854-385DFBA1159B}"/>
              </a:ext>
            </a:extLst>
          </p:cNvPr>
          <p:cNvPicPr>
            <a:picLocks noChangeAspect="1"/>
          </p:cNvPicPr>
          <p:nvPr/>
        </p:nvPicPr>
        <p:blipFill>
          <a:blip r:embed="rId2"/>
          <a:stretch>
            <a:fillRect/>
          </a:stretch>
        </p:blipFill>
        <p:spPr>
          <a:xfrm>
            <a:off x="216403" y="6251614"/>
            <a:ext cx="3931527" cy="571858"/>
          </a:xfrm>
          <a:prstGeom prst="rect">
            <a:avLst/>
          </a:prstGeom>
        </p:spPr>
      </p:pic>
    </p:spTree>
    <p:extLst>
      <p:ext uri="{BB962C8B-B14F-4D97-AF65-F5344CB8AC3E}">
        <p14:creationId xmlns:p14="http://schemas.microsoft.com/office/powerpoint/2010/main" val="2628862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EF8F3FC-B7E7-397C-AE17-B70E7FA9E3D5}"/>
              </a:ext>
            </a:extLst>
          </p:cNvPr>
          <p:cNvPicPr>
            <a:picLocks noChangeAspect="1"/>
          </p:cNvPicPr>
          <p:nvPr/>
        </p:nvPicPr>
        <p:blipFill>
          <a:blip r:embed="rId2"/>
          <a:stretch>
            <a:fillRect/>
          </a:stretch>
        </p:blipFill>
        <p:spPr>
          <a:xfrm>
            <a:off x="1022350" y="515937"/>
            <a:ext cx="10147300" cy="6342063"/>
          </a:xfrm>
          <a:prstGeom prst="rect">
            <a:avLst/>
          </a:prstGeom>
        </p:spPr>
      </p:pic>
      <p:sp>
        <p:nvSpPr>
          <p:cNvPr id="4" name="TextBox 3">
            <a:extLst>
              <a:ext uri="{FF2B5EF4-FFF2-40B4-BE49-F238E27FC236}">
                <a16:creationId xmlns:a16="http://schemas.microsoft.com/office/drawing/2014/main" id="{1CBD37FF-8D65-EDC4-180F-1E220A7013AA}"/>
              </a:ext>
            </a:extLst>
          </p:cNvPr>
          <p:cNvSpPr txBox="1"/>
          <p:nvPr/>
        </p:nvSpPr>
        <p:spPr>
          <a:xfrm>
            <a:off x="3346450" y="0"/>
            <a:ext cx="5499100" cy="369332"/>
          </a:xfrm>
          <a:prstGeom prst="rect">
            <a:avLst/>
          </a:prstGeom>
          <a:noFill/>
        </p:spPr>
        <p:txBody>
          <a:bodyPr wrap="square" rtlCol="0">
            <a:spAutoFit/>
          </a:bodyPr>
          <a:lstStyle/>
          <a:p>
            <a:pPr algn="ctr"/>
            <a:r>
              <a:rPr lang="en-US" dirty="0"/>
              <a:t>Genomic base position – detail page</a:t>
            </a:r>
          </a:p>
        </p:txBody>
      </p:sp>
    </p:spTree>
    <p:extLst>
      <p:ext uri="{BB962C8B-B14F-4D97-AF65-F5344CB8AC3E}">
        <p14:creationId xmlns:p14="http://schemas.microsoft.com/office/powerpoint/2010/main" val="3172894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409BB-1207-CB48-B783-59FBA2053EC5}"/>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155C671-A003-BA40-953F-1120D4133675}"/>
              </a:ext>
            </a:extLst>
          </p:cNvPr>
          <p:cNvSpPr txBox="1"/>
          <p:nvPr/>
        </p:nvSpPr>
        <p:spPr>
          <a:xfrm>
            <a:off x="2543297" y="0"/>
            <a:ext cx="71054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default view of the BCL11A gene in the UCSC genome browser</a:t>
            </a:r>
          </a:p>
        </p:txBody>
      </p:sp>
      <p:sp>
        <p:nvSpPr>
          <p:cNvPr id="4" name="Right Bracket 3">
            <a:extLst>
              <a:ext uri="{FF2B5EF4-FFF2-40B4-BE49-F238E27FC236}">
                <a16:creationId xmlns:a16="http://schemas.microsoft.com/office/drawing/2014/main" id="{0F1FCDBE-1209-E44A-A910-15233F25E49E}"/>
              </a:ext>
            </a:extLst>
          </p:cNvPr>
          <p:cNvSpPr/>
          <p:nvPr/>
        </p:nvSpPr>
        <p:spPr>
          <a:xfrm>
            <a:off x="10010899" y="2208810"/>
            <a:ext cx="47501" cy="1151907"/>
          </a:xfrm>
          <a:prstGeom prst="righ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3986D762-051F-2946-B262-F1480150CB55}"/>
              </a:ext>
            </a:extLst>
          </p:cNvPr>
          <p:cNvSpPr txBox="1"/>
          <p:nvPr/>
        </p:nvSpPr>
        <p:spPr>
          <a:xfrm>
            <a:off x="9580124" y="1427708"/>
            <a:ext cx="3235912"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Different gene models/isoforms</a:t>
            </a:r>
          </a:p>
        </p:txBody>
      </p:sp>
      <p:cxnSp>
        <p:nvCxnSpPr>
          <p:cNvPr id="7" name="Straight Connector 6">
            <a:extLst>
              <a:ext uri="{FF2B5EF4-FFF2-40B4-BE49-F238E27FC236}">
                <a16:creationId xmlns:a16="http://schemas.microsoft.com/office/drawing/2014/main" id="{19B2D7EC-0EFF-1F45-8B92-F156E4E70A05}"/>
              </a:ext>
            </a:extLst>
          </p:cNvPr>
          <p:cNvCxnSpPr>
            <a:stCxn id="5" idx="2"/>
            <a:endCxn id="4" idx="2"/>
          </p:cNvCxnSpPr>
          <p:nvPr/>
        </p:nvCxnSpPr>
        <p:spPr>
          <a:xfrm flipH="1">
            <a:off x="10058400" y="1735485"/>
            <a:ext cx="1139680" cy="10492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F40C5B-F97D-104B-B2EF-36D9F6F0383A}"/>
              </a:ext>
            </a:extLst>
          </p:cNvPr>
          <p:cNvSpPr txBox="1"/>
          <p:nvPr/>
        </p:nvSpPr>
        <p:spPr>
          <a:xfrm>
            <a:off x="0" y="2822438"/>
            <a:ext cx="2028166"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Most common isoform</a:t>
            </a:r>
          </a:p>
        </p:txBody>
      </p:sp>
      <p:cxnSp>
        <p:nvCxnSpPr>
          <p:cNvPr id="9" name="Straight Arrow Connector 8">
            <a:extLst>
              <a:ext uri="{FF2B5EF4-FFF2-40B4-BE49-F238E27FC236}">
                <a16:creationId xmlns:a16="http://schemas.microsoft.com/office/drawing/2014/main" id="{400032AC-0225-A340-AE9B-342B847567A7}"/>
              </a:ext>
            </a:extLst>
          </p:cNvPr>
          <p:cNvCxnSpPr>
            <a:cxnSpLocks/>
          </p:cNvCxnSpPr>
          <p:nvPr/>
        </p:nvCxnSpPr>
        <p:spPr>
          <a:xfrm>
            <a:off x="2058989" y="2976028"/>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838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409BB-1207-CB48-B783-59FBA2053EC5}"/>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155C671-A003-BA40-953F-1120D4133675}"/>
              </a:ext>
            </a:extLst>
          </p:cNvPr>
          <p:cNvSpPr txBox="1"/>
          <p:nvPr/>
        </p:nvSpPr>
        <p:spPr>
          <a:xfrm>
            <a:off x="5516354" y="0"/>
            <a:ext cx="11592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Zoom out</a:t>
            </a:r>
          </a:p>
        </p:txBody>
      </p:sp>
      <p:sp>
        <p:nvSpPr>
          <p:cNvPr id="5" name="TextBox 4">
            <a:extLst>
              <a:ext uri="{FF2B5EF4-FFF2-40B4-BE49-F238E27FC236}">
                <a16:creationId xmlns:a16="http://schemas.microsoft.com/office/drawing/2014/main" id="{4D67FE7E-1D86-2341-90CF-405B4DD3E0CD}"/>
              </a:ext>
            </a:extLst>
          </p:cNvPr>
          <p:cNvSpPr txBox="1"/>
          <p:nvPr/>
        </p:nvSpPr>
        <p:spPr>
          <a:xfrm>
            <a:off x="8252504" y="1311348"/>
            <a:ext cx="1028920"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here</a:t>
            </a:r>
          </a:p>
        </p:txBody>
      </p:sp>
      <p:cxnSp>
        <p:nvCxnSpPr>
          <p:cNvPr id="10" name="Straight Arrow Connector 9">
            <a:extLst>
              <a:ext uri="{FF2B5EF4-FFF2-40B4-BE49-F238E27FC236}">
                <a16:creationId xmlns:a16="http://schemas.microsoft.com/office/drawing/2014/main" id="{4B48622B-35C0-A547-AFBB-CE451C02927F}"/>
              </a:ext>
            </a:extLst>
          </p:cNvPr>
          <p:cNvCxnSpPr/>
          <p:nvPr/>
        </p:nvCxnSpPr>
        <p:spPr>
          <a:xfrm flipH="1">
            <a:off x="7787700" y="1465237"/>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892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CCDD5-DE96-2E47-8EA4-366DA2FCF6F7}"/>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9AF4781-4A94-9649-BA6B-9F0FC111728C}"/>
              </a:ext>
            </a:extLst>
          </p:cNvPr>
          <p:cNvSpPr txBox="1"/>
          <p:nvPr/>
        </p:nvSpPr>
        <p:spPr>
          <a:xfrm>
            <a:off x="3252914" y="0"/>
            <a:ext cx="568617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Many more genes can be observed when zoomed out</a:t>
            </a:r>
          </a:p>
        </p:txBody>
      </p:sp>
    </p:spTree>
    <p:extLst>
      <p:ext uri="{BB962C8B-B14F-4D97-AF65-F5344CB8AC3E}">
        <p14:creationId xmlns:p14="http://schemas.microsoft.com/office/powerpoint/2010/main" val="4289580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11B4E-F9C0-D048-8E2C-2210B512A24C}"/>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BABBA2DD-82C2-CB45-A489-1DFC72E8F47E}"/>
              </a:ext>
            </a:extLst>
          </p:cNvPr>
          <p:cNvSpPr txBox="1"/>
          <p:nvPr/>
        </p:nvSpPr>
        <p:spPr>
          <a:xfrm>
            <a:off x="2962130" y="0"/>
            <a:ext cx="626774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You can zoom in and out from 1 </a:t>
            </a:r>
            <a:r>
              <a:rPr lang="en-US" dirty="0" err="1">
                <a:latin typeface="Arial" panose="020B0604020202020204" pitchFamily="34" charset="0"/>
                <a:cs typeface="Arial" panose="020B0604020202020204" pitchFamily="34" charset="0"/>
              </a:rPr>
              <a:t>bp</a:t>
            </a:r>
            <a:r>
              <a:rPr lang="en-US" dirty="0">
                <a:latin typeface="Arial" panose="020B0604020202020204" pitchFamily="34" charset="0"/>
                <a:cs typeface="Arial" panose="020B0604020202020204" pitchFamily="34" charset="0"/>
              </a:rPr>
              <a:t> to a whole chromosome</a:t>
            </a:r>
          </a:p>
        </p:txBody>
      </p:sp>
      <p:cxnSp>
        <p:nvCxnSpPr>
          <p:cNvPr id="4" name="Straight Arrow Connector 3">
            <a:extLst>
              <a:ext uri="{FF2B5EF4-FFF2-40B4-BE49-F238E27FC236}">
                <a16:creationId xmlns:a16="http://schemas.microsoft.com/office/drawing/2014/main" id="{5D46FEE1-8180-EF44-8AE1-D0560D2134CB}"/>
              </a:ext>
            </a:extLst>
          </p:cNvPr>
          <p:cNvCxnSpPr>
            <a:cxnSpLocks/>
          </p:cNvCxnSpPr>
          <p:nvPr/>
        </p:nvCxnSpPr>
        <p:spPr>
          <a:xfrm flipH="1">
            <a:off x="8107628" y="1311442"/>
            <a:ext cx="482919" cy="1749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EDE24E6-3B75-514B-9A65-F19B2C23B156}"/>
              </a:ext>
            </a:extLst>
          </p:cNvPr>
          <p:cNvSpPr txBox="1"/>
          <p:nvPr/>
        </p:nvSpPr>
        <p:spPr>
          <a:xfrm>
            <a:off x="8736432" y="1160799"/>
            <a:ext cx="3845925"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Type in chr2:55,706,669 and hit ‘go’</a:t>
            </a:r>
          </a:p>
        </p:txBody>
      </p:sp>
    </p:spTree>
    <p:extLst>
      <p:ext uri="{BB962C8B-B14F-4D97-AF65-F5344CB8AC3E}">
        <p14:creationId xmlns:p14="http://schemas.microsoft.com/office/powerpoint/2010/main" val="815267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B706A-8B7B-624C-B159-178B04EBD7A4}"/>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D990BFD-E8DA-4E40-A131-D77B6ED1824B}"/>
              </a:ext>
            </a:extLst>
          </p:cNvPr>
          <p:cNvSpPr txBox="1"/>
          <p:nvPr/>
        </p:nvSpPr>
        <p:spPr>
          <a:xfrm>
            <a:off x="5400938" y="0"/>
            <a:ext cx="13901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Single base</a:t>
            </a:r>
          </a:p>
        </p:txBody>
      </p:sp>
      <p:cxnSp>
        <p:nvCxnSpPr>
          <p:cNvPr id="4" name="Straight Arrow Connector 3">
            <a:extLst>
              <a:ext uri="{FF2B5EF4-FFF2-40B4-BE49-F238E27FC236}">
                <a16:creationId xmlns:a16="http://schemas.microsoft.com/office/drawing/2014/main" id="{209AB2F6-5032-1B45-A31D-D35A1FCAA493}"/>
              </a:ext>
            </a:extLst>
          </p:cNvPr>
          <p:cNvCxnSpPr/>
          <p:nvPr/>
        </p:nvCxnSpPr>
        <p:spPr>
          <a:xfrm flipH="1">
            <a:off x="6526002" y="2106029"/>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6FA156-B042-8242-A1E3-64C18D036D3F}"/>
              </a:ext>
            </a:extLst>
          </p:cNvPr>
          <p:cNvSpPr txBox="1"/>
          <p:nvPr/>
        </p:nvSpPr>
        <p:spPr>
          <a:xfrm>
            <a:off x="7189209" y="1952140"/>
            <a:ext cx="2455124"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A single base pair (t</a:t>
            </a:r>
            <a:r>
              <a:rPr lang="en-US" sz="1400" dirty="0">
                <a:solidFill>
                  <a:srgbClr val="FF0000"/>
                </a:solidFill>
              </a:rPr>
              <a:t>hymine)</a:t>
            </a:r>
            <a:endParaRPr lang="en-US" sz="1400" dirty="0">
              <a:solidFill>
                <a:srgbClr val="FF0000"/>
              </a:solidFill>
              <a:latin typeface="+mj-lt"/>
              <a:cs typeface="Arial" panose="020B0604020202020204" pitchFamily="34" charset="0"/>
            </a:endParaRPr>
          </a:p>
        </p:txBody>
      </p:sp>
      <p:sp>
        <p:nvSpPr>
          <p:cNvPr id="6" name="TextBox 5">
            <a:extLst>
              <a:ext uri="{FF2B5EF4-FFF2-40B4-BE49-F238E27FC236}">
                <a16:creationId xmlns:a16="http://schemas.microsoft.com/office/drawing/2014/main" id="{99A6642E-E7BF-604D-A52A-6C63C7BC7349}"/>
              </a:ext>
            </a:extLst>
          </p:cNvPr>
          <p:cNvSpPr txBox="1"/>
          <p:nvPr/>
        </p:nvSpPr>
        <p:spPr>
          <a:xfrm>
            <a:off x="0" y="1321343"/>
            <a:ext cx="3095289" cy="1169551"/>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how a one base pair coordinate position is represented</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chr2 = chromosome 2</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55,706,669 = this base is the </a:t>
            </a:r>
            <a:r>
              <a:rPr lang="en-US" sz="1400" dirty="0">
                <a:solidFill>
                  <a:srgbClr val="FF0000"/>
                </a:solidFill>
                <a:cs typeface="Arial" panose="020B0604020202020204" pitchFamily="34" charset="0"/>
              </a:rPr>
              <a:t>55,706,669</a:t>
            </a:r>
            <a:r>
              <a:rPr lang="en-US" sz="1400" baseline="30000" dirty="0">
                <a:solidFill>
                  <a:srgbClr val="FF0000"/>
                </a:solidFill>
                <a:cs typeface="Arial" panose="020B0604020202020204" pitchFamily="34" charset="0"/>
              </a:rPr>
              <a:t>th</a:t>
            </a:r>
            <a:r>
              <a:rPr lang="en-US" sz="1400" baseline="30000" dirty="0">
                <a:solidFill>
                  <a:srgbClr val="FF0000"/>
                </a:solidFill>
                <a:latin typeface="+mj-lt"/>
                <a:cs typeface="Arial" panose="020B0604020202020204" pitchFamily="34" charset="0"/>
              </a:rPr>
              <a:t> </a:t>
            </a:r>
            <a:r>
              <a:rPr lang="en-US" sz="1400" dirty="0">
                <a:solidFill>
                  <a:srgbClr val="FF0000"/>
                </a:solidFill>
                <a:latin typeface="+mj-lt"/>
                <a:cs typeface="Arial" panose="020B0604020202020204" pitchFamily="34" charset="0"/>
              </a:rPr>
              <a:t> base on chr2</a:t>
            </a:r>
          </a:p>
        </p:txBody>
      </p:sp>
      <p:cxnSp>
        <p:nvCxnSpPr>
          <p:cNvPr id="7" name="Straight Arrow Connector 6">
            <a:extLst>
              <a:ext uri="{FF2B5EF4-FFF2-40B4-BE49-F238E27FC236}">
                <a16:creationId xmlns:a16="http://schemas.microsoft.com/office/drawing/2014/main" id="{831C4AC1-E71A-764E-9276-A5A8EBCCC340}"/>
              </a:ext>
            </a:extLst>
          </p:cNvPr>
          <p:cNvCxnSpPr>
            <a:cxnSpLocks/>
          </p:cNvCxnSpPr>
          <p:nvPr/>
        </p:nvCxnSpPr>
        <p:spPr>
          <a:xfrm>
            <a:off x="2581835" y="1334445"/>
            <a:ext cx="1607904" cy="24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687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B706A-8B7B-624C-B159-178B04EBD7A4}"/>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D990BFD-E8DA-4E40-A131-D77B6ED1824B}"/>
              </a:ext>
            </a:extLst>
          </p:cNvPr>
          <p:cNvSpPr txBox="1"/>
          <p:nvPr/>
        </p:nvSpPr>
        <p:spPr>
          <a:xfrm>
            <a:off x="4753325" y="0"/>
            <a:ext cx="26853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Zoom out to three bases</a:t>
            </a:r>
          </a:p>
        </p:txBody>
      </p:sp>
      <p:sp>
        <p:nvSpPr>
          <p:cNvPr id="5" name="TextBox 4">
            <a:extLst>
              <a:ext uri="{FF2B5EF4-FFF2-40B4-BE49-F238E27FC236}">
                <a16:creationId xmlns:a16="http://schemas.microsoft.com/office/drawing/2014/main" id="{9A6FA156-B042-8242-A1E3-64C18D036D3F}"/>
              </a:ext>
            </a:extLst>
          </p:cNvPr>
          <p:cNvSpPr txBox="1"/>
          <p:nvPr/>
        </p:nvSpPr>
        <p:spPr>
          <a:xfrm>
            <a:off x="7570331" y="1807883"/>
            <a:ext cx="1028920"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here</a:t>
            </a:r>
          </a:p>
        </p:txBody>
      </p:sp>
      <p:cxnSp>
        <p:nvCxnSpPr>
          <p:cNvPr id="4" name="Straight Arrow Connector 3">
            <a:extLst>
              <a:ext uri="{FF2B5EF4-FFF2-40B4-BE49-F238E27FC236}">
                <a16:creationId xmlns:a16="http://schemas.microsoft.com/office/drawing/2014/main" id="{209AB2F6-5032-1B45-A31D-D35A1FCAA493}"/>
              </a:ext>
            </a:extLst>
          </p:cNvPr>
          <p:cNvCxnSpPr>
            <a:cxnSpLocks/>
          </p:cNvCxnSpPr>
          <p:nvPr/>
        </p:nvCxnSpPr>
        <p:spPr>
          <a:xfrm flipH="1" flipV="1">
            <a:off x="7327591" y="1481772"/>
            <a:ext cx="337806" cy="3921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DAC9E-0053-134C-A9A2-43BBF2AF28B3}"/>
              </a:ext>
            </a:extLst>
          </p:cNvPr>
          <p:cNvPicPr>
            <a:picLocks noChangeAspect="1"/>
          </p:cNvPicPr>
          <p:nvPr/>
        </p:nvPicPr>
        <p:blipFill>
          <a:blip r:embed="rId2"/>
          <a:stretch>
            <a:fillRect/>
          </a:stretch>
        </p:blipFill>
        <p:spPr>
          <a:xfrm>
            <a:off x="812800" y="457200"/>
            <a:ext cx="10566400" cy="5943600"/>
          </a:xfrm>
          <a:prstGeom prst="rect">
            <a:avLst/>
          </a:prstGeom>
        </p:spPr>
      </p:pic>
      <p:cxnSp>
        <p:nvCxnSpPr>
          <p:cNvPr id="5" name="Straight Arrow Connector 4">
            <a:extLst>
              <a:ext uri="{FF2B5EF4-FFF2-40B4-BE49-F238E27FC236}">
                <a16:creationId xmlns:a16="http://schemas.microsoft.com/office/drawing/2014/main" id="{0E7DE28E-387F-EE43-BA2F-31AC214CBECD}"/>
              </a:ext>
            </a:extLst>
          </p:cNvPr>
          <p:cNvCxnSpPr>
            <a:cxnSpLocks/>
          </p:cNvCxnSpPr>
          <p:nvPr/>
        </p:nvCxnSpPr>
        <p:spPr>
          <a:xfrm flipH="1" flipV="1">
            <a:off x="8800605" y="2106028"/>
            <a:ext cx="522945" cy="23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F438E9-BA98-FA49-ACC9-87FBA4CD5647}"/>
              </a:ext>
            </a:extLst>
          </p:cNvPr>
          <p:cNvSpPr txBox="1"/>
          <p:nvPr/>
        </p:nvSpPr>
        <p:spPr>
          <a:xfrm>
            <a:off x="9323550" y="2336862"/>
            <a:ext cx="2455124"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cytosine, t</a:t>
            </a:r>
            <a:r>
              <a:rPr lang="en-US" sz="1400" dirty="0">
                <a:solidFill>
                  <a:srgbClr val="FF0000"/>
                </a:solidFill>
              </a:rPr>
              <a:t>hymine, thymine</a:t>
            </a:r>
            <a:endParaRPr lang="en-US" sz="1400" dirty="0">
              <a:solidFill>
                <a:srgbClr val="FF0000"/>
              </a:solidFill>
              <a:latin typeface="+mj-lt"/>
              <a:cs typeface="Arial" panose="020B0604020202020204" pitchFamily="34" charset="0"/>
            </a:endParaRPr>
          </a:p>
        </p:txBody>
      </p:sp>
      <p:sp>
        <p:nvSpPr>
          <p:cNvPr id="7" name="TextBox 6">
            <a:extLst>
              <a:ext uri="{FF2B5EF4-FFF2-40B4-BE49-F238E27FC236}">
                <a16:creationId xmlns:a16="http://schemas.microsoft.com/office/drawing/2014/main" id="{E420AD7C-B5EB-6647-A81B-C6A1EC31A71A}"/>
              </a:ext>
            </a:extLst>
          </p:cNvPr>
          <p:cNvSpPr txBox="1"/>
          <p:nvPr/>
        </p:nvSpPr>
        <p:spPr>
          <a:xfrm>
            <a:off x="0" y="1321343"/>
            <a:ext cx="3095289" cy="523220"/>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how a coordinate position &gt; 1 base pair (</a:t>
            </a:r>
            <a:r>
              <a:rPr lang="en-US" sz="1400" dirty="0" err="1">
                <a:solidFill>
                  <a:srgbClr val="FF0000"/>
                </a:solidFill>
                <a:latin typeface="+mj-lt"/>
                <a:cs typeface="Arial" panose="020B0604020202020204" pitchFamily="34" charset="0"/>
              </a:rPr>
              <a:t>bp</a:t>
            </a:r>
            <a:r>
              <a:rPr lang="en-US" sz="1400" dirty="0">
                <a:solidFill>
                  <a:srgbClr val="FF0000"/>
                </a:solidFill>
                <a:latin typeface="+mj-lt"/>
                <a:cs typeface="Arial" panose="020B0604020202020204" pitchFamily="34" charset="0"/>
              </a:rPr>
              <a:t>) is represented.</a:t>
            </a:r>
          </a:p>
        </p:txBody>
      </p:sp>
      <p:cxnSp>
        <p:nvCxnSpPr>
          <p:cNvPr id="8" name="Straight Arrow Connector 7">
            <a:extLst>
              <a:ext uri="{FF2B5EF4-FFF2-40B4-BE49-F238E27FC236}">
                <a16:creationId xmlns:a16="http://schemas.microsoft.com/office/drawing/2014/main" id="{807399E9-28E2-7D4D-BE40-0CA5580D486C}"/>
              </a:ext>
            </a:extLst>
          </p:cNvPr>
          <p:cNvCxnSpPr>
            <a:cxnSpLocks/>
          </p:cNvCxnSpPr>
          <p:nvPr/>
        </p:nvCxnSpPr>
        <p:spPr>
          <a:xfrm>
            <a:off x="3095289" y="1461247"/>
            <a:ext cx="1055370" cy="1524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FA2EA1-937B-3743-8D98-B556A2D33316}"/>
              </a:ext>
            </a:extLst>
          </p:cNvPr>
          <p:cNvCxnSpPr>
            <a:cxnSpLocks/>
          </p:cNvCxnSpPr>
          <p:nvPr/>
        </p:nvCxnSpPr>
        <p:spPr>
          <a:xfrm flipH="1" flipV="1">
            <a:off x="6404215" y="2106028"/>
            <a:ext cx="522945" cy="23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9D5B1C-4C28-754D-8C80-A0510B5C9AD3}"/>
              </a:ext>
            </a:extLst>
          </p:cNvPr>
          <p:cNvCxnSpPr>
            <a:cxnSpLocks/>
          </p:cNvCxnSpPr>
          <p:nvPr/>
        </p:nvCxnSpPr>
        <p:spPr>
          <a:xfrm flipH="1" flipV="1">
            <a:off x="4042460" y="2106028"/>
            <a:ext cx="522945" cy="23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47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B706A-8B7B-624C-B159-178B04EBD7A4}"/>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0D990BFD-E8DA-4E40-A131-D77B6ED1824B}"/>
              </a:ext>
            </a:extLst>
          </p:cNvPr>
          <p:cNvSpPr txBox="1"/>
          <p:nvPr/>
        </p:nvSpPr>
        <p:spPr>
          <a:xfrm>
            <a:off x="5516354" y="0"/>
            <a:ext cx="11592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Zoom out</a:t>
            </a:r>
          </a:p>
        </p:txBody>
      </p:sp>
      <p:cxnSp>
        <p:nvCxnSpPr>
          <p:cNvPr id="6" name="Straight Arrow Connector 5">
            <a:extLst>
              <a:ext uri="{FF2B5EF4-FFF2-40B4-BE49-F238E27FC236}">
                <a16:creationId xmlns:a16="http://schemas.microsoft.com/office/drawing/2014/main" id="{D10F7C01-7550-1547-8E33-DEBB5FDAE0CF}"/>
              </a:ext>
            </a:extLst>
          </p:cNvPr>
          <p:cNvCxnSpPr>
            <a:cxnSpLocks/>
          </p:cNvCxnSpPr>
          <p:nvPr/>
        </p:nvCxnSpPr>
        <p:spPr>
          <a:xfrm flipH="1">
            <a:off x="8107628" y="1311442"/>
            <a:ext cx="482919" cy="1749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5E5CE7-CA6B-6341-B386-AABE444F2383}"/>
              </a:ext>
            </a:extLst>
          </p:cNvPr>
          <p:cNvSpPr txBox="1"/>
          <p:nvPr/>
        </p:nvSpPr>
        <p:spPr>
          <a:xfrm>
            <a:off x="8736432" y="1160799"/>
            <a:ext cx="3845925" cy="307777"/>
          </a:xfrm>
          <a:prstGeom prst="rect">
            <a:avLst/>
          </a:prstGeom>
          <a:solidFill>
            <a:schemeClr val="bg1"/>
          </a:solid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Type in chr2 and hit ‘go’</a:t>
            </a:r>
          </a:p>
        </p:txBody>
      </p:sp>
    </p:spTree>
    <p:extLst>
      <p:ext uri="{BB962C8B-B14F-4D97-AF65-F5344CB8AC3E}">
        <p14:creationId xmlns:p14="http://schemas.microsoft.com/office/powerpoint/2010/main" val="220286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65F7E8-50B4-830C-63C8-2BEB9EE2651F}"/>
              </a:ext>
            </a:extLst>
          </p:cNvPr>
          <p:cNvPicPr>
            <a:picLocks noChangeAspect="1"/>
          </p:cNvPicPr>
          <p:nvPr/>
        </p:nvPicPr>
        <p:blipFill rotWithShape="1">
          <a:blip r:embed="rId2"/>
          <a:srcRect t="6380"/>
          <a:stretch/>
        </p:blipFill>
        <p:spPr>
          <a:xfrm>
            <a:off x="1075973" y="1065691"/>
            <a:ext cx="8904185" cy="5210066"/>
          </a:xfrm>
          <a:prstGeom prst="rect">
            <a:avLst/>
          </a:prstGeom>
          <a:noFill/>
        </p:spPr>
      </p:pic>
      <p:pic>
        <p:nvPicPr>
          <p:cNvPr id="5" name="Picture 4" descr="A screenshot of a computer&#10;&#10;Description automatically generated">
            <a:extLst>
              <a:ext uri="{FF2B5EF4-FFF2-40B4-BE49-F238E27FC236}">
                <a16:creationId xmlns:a16="http://schemas.microsoft.com/office/drawing/2014/main" id="{4C2DE487-04FB-FF66-24E0-8A82612DA4DE}"/>
              </a:ext>
            </a:extLst>
          </p:cNvPr>
          <p:cNvPicPr>
            <a:picLocks noChangeAspect="1"/>
          </p:cNvPicPr>
          <p:nvPr/>
        </p:nvPicPr>
        <p:blipFill>
          <a:blip r:embed="rId3"/>
          <a:stretch>
            <a:fillRect/>
          </a:stretch>
        </p:blipFill>
        <p:spPr>
          <a:xfrm>
            <a:off x="10009789" y="2471981"/>
            <a:ext cx="1915533" cy="1576952"/>
          </a:xfrm>
          <a:prstGeom prst="rect">
            <a:avLst/>
          </a:prstGeom>
        </p:spPr>
      </p:pic>
      <p:sp>
        <p:nvSpPr>
          <p:cNvPr id="6" name="TextBox 5">
            <a:extLst>
              <a:ext uri="{FF2B5EF4-FFF2-40B4-BE49-F238E27FC236}">
                <a16:creationId xmlns:a16="http://schemas.microsoft.com/office/drawing/2014/main" id="{A4C834BD-A649-2AF4-836B-CEA5F8FEE6B0}"/>
              </a:ext>
            </a:extLst>
          </p:cNvPr>
          <p:cNvSpPr txBox="1"/>
          <p:nvPr/>
        </p:nvSpPr>
        <p:spPr>
          <a:xfrm>
            <a:off x="169044" y="1765569"/>
            <a:ext cx="1295951" cy="261610"/>
          </a:xfrm>
          <a:prstGeom prst="rect">
            <a:avLst/>
          </a:prstGeom>
          <a:noFill/>
        </p:spPr>
        <p:txBody>
          <a:bodyPr wrap="square" rtlCol="0">
            <a:spAutoFit/>
          </a:bodyPr>
          <a:lstStyle/>
          <a:p>
            <a:r>
              <a:rPr lang="en-US" sz="1100" dirty="0"/>
              <a:t>Chromosomes</a:t>
            </a:r>
          </a:p>
        </p:txBody>
      </p:sp>
      <p:sp>
        <p:nvSpPr>
          <p:cNvPr id="7" name="Right Arrow 6">
            <a:extLst>
              <a:ext uri="{FF2B5EF4-FFF2-40B4-BE49-F238E27FC236}">
                <a16:creationId xmlns:a16="http://schemas.microsoft.com/office/drawing/2014/main" id="{49AC273E-AB82-4B1E-772B-48B260EB10D7}"/>
              </a:ext>
            </a:extLst>
          </p:cNvPr>
          <p:cNvSpPr/>
          <p:nvPr/>
        </p:nvSpPr>
        <p:spPr>
          <a:xfrm>
            <a:off x="1075973" y="1832974"/>
            <a:ext cx="224726" cy="12231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45A3190-CC29-4E85-F990-CC30F9234F02}"/>
              </a:ext>
            </a:extLst>
          </p:cNvPr>
          <p:cNvSpPr txBox="1"/>
          <p:nvPr/>
        </p:nvSpPr>
        <p:spPr>
          <a:xfrm>
            <a:off x="169044" y="1363260"/>
            <a:ext cx="953145" cy="430887"/>
          </a:xfrm>
          <a:prstGeom prst="rect">
            <a:avLst/>
          </a:prstGeom>
          <a:noFill/>
        </p:spPr>
        <p:txBody>
          <a:bodyPr wrap="square" rtlCol="0">
            <a:spAutoFit/>
          </a:bodyPr>
          <a:lstStyle/>
          <a:p>
            <a:r>
              <a:rPr lang="en-US" sz="1100" dirty="0"/>
              <a:t>Genome build</a:t>
            </a:r>
          </a:p>
        </p:txBody>
      </p:sp>
      <p:sp>
        <p:nvSpPr>
          <p:cNvPr id="9" name="Right Arrow 8">
            <a:extLst>
              <a:ext uri="{FF2B5EF4-FFF2-40B4-BE49-F238E27FC236}">
                <a16:creationId xmlns:a16="http://schemas.microsoft.com/office/drawing/2014/main" id="{A96CB633-9990-5F78-EC2B-0A0C5E62FC32}"/>
              </a:ext>
            </a:extLst>
          </p:cNvPr>
          <p:cNvSpPr/>
          <p:nvPr/>
        </p:nvSpPr>
        <p:spPr>
          <a:xfrm>
            <a:off x="671818" y="1589508"/>
            <a:ext cx="310010" cy="96247"/>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4F42EB-27B7-B02C-5F48-EBB35DD53EA0}"/>
              </a:ext>
            </a:extLst>
          </p:cNvPr>
          <p:cNvSpPr txBox="1"/>
          <p:nvPr/>
        </p:nvSpPr>
        <p:spPr>
          <a:xfrm>
            <a:off x="169044" y="2078625"/>
            <a:ext cx="1046342" cy="261610"/>
          </a:xfrm>
          <a:prstGeom prst="rect">
            <a:avLst/>
          </a:prstGeom>
          <a:noFill/>
        </p:spPr>
        <p:txBody>
          <a:bodyPr wrap="square" rtlCol="0">
            <a:spAutoFit/>
          </a:bodyPr>
          <a:lstStyle/>
          <a:p>
            <a:r>
              <a:rPr lang="en-US" sz="1100" dirty="0" err="1"/>
              <a:t>Refseq</a:t>
            </a:r>
            <a:r>
              <a:rPr lang="en-US" sz="1100" dirty="0"/>
              <a:t> genes</a:t>
            </a:r>
          </a:p>
        </p:txBody>
      </p:sp>
      <p:sp>
        <p:nvSpPr>
          <p:cNvPr id="12" name="TextBox 11">
            <a:extLst>
              <a:ext uri="{FF2B5EF4-FFF2-40B4-BE49-F238E27FC236}">
                <a16:creationId xmlns:a16="http://schemas.microsoft.com/office/drawing/2014/main" id="{2FB6B659-3115-4384-8D58-1A4BDE3196E7}"/>
              </a:ext>
            </a:extLst>
          </p:cNvPr>
          <p:cNvSpPr txBox="1"/>
          <p:nvPr/>
        </p:nvSpPr>
        <p:spPr>
          <a:xfrm>
            <a:off x="4038600" y="205351"/>
            <a:ext cx="4114800" cy="379709"/>
          </a:xfrm>
          <a:prstGeom prst="rect">
            <a:avLst/>
          </a:prstGeom>
          <a:noFill/>
        </p:spPr>
        <p:txBody>
          <a:bodyPr wrap="square" rtlCol="0">
            <a:spAutoFit/>
          </a:bodyPr>
          <a:lstStyle/>
          <a:p>
            <a:pPr algn="ctr"/>
            <a:r>
              <a:rPr lang="en-US" dirty="0"/>
              <a:t>IGV Web App Landing page</a:t>
            </a:r>
          </a:p>
        </p:txBody>
      </p:sp>
      <p:sp>
        <p:nvSpPr>
          <p:cNvPr id="13" name="TextBox 12">
            <a:extLst>
              <a:ext uri="{FF2B5EF4-FFF2-40B4-BE49-F238E27FC236}">
                <a16:creationId xmlns:a16="http://schemas.microsoft.com/office/drawing/2014/main" id="{3B9D0B05-1459-C95B-3627-2CEA47AFC094}"/>
              </a:ext>
            </a:extLst>
          </p:cNvPr>
          <p:cNvSpPr txBox="1"/>
          <p:nvPr/>
        </p:nvSpPr>
        <p:spPr>
          <a:xfrm>
            <a:off x="10073898" y="1322882"/>
            <a:ext cx="1619573" cy="954107"/>
          </a:xfrm>
          <a:prstGeom prst="rect">
            <a:avLst/>
          </a:prstGeom>
          <a:noFill/>
        </p:spPr>
        <p:txBody>
          <a:bodyPr wrap="square" rtlCol="0">
            <a:spAutoFit/>
          </a:bodyPr>
          <a:lstStyle/>
          <a:p>
            <a:r>
              <a:rPr lang="en-US" sz="1400" dirty="0"/>
              <a:t>Tracks can be loaded from local, drive, </a:t>
            </a:r>
            <a:r>
              <a:rPr lang="en-US" sz="1400" dirty="0" err="1"/>
              <a:t>dropbox</a:t>
            </a:r>
            <a:r>
              <a:rPr lang="en-US" sz="1400" dirty="0"/>
              <a:t> or using URL</a:t>
            </a:r>
          </a:p>
        </p:txBody>
      </p:sp>
      <p:sp>
        <p:nvSpPr>
          <p:cNvPr id="2" name="Right Arrow 1">
            <a:extLst>
              <a:ext uri="{FF2B5EF4-FFF2-40B4-BE49-F238E27FC236}">
                <a16:creationId xmlns:a16="http://schemas.microsoft.com/office/drawing/2014/main" id="{5ED0A1B1-C7B4-E939-EF52-99329608AD54}"/>
              </a:ext>
            </a:extLst>
          </p:cNvPr>
          <p:cNvSpPr/>
          <p:nvPr/>
        </p:nvSpPr>
        <p:spPr>
          <a:xfrm>
            <a:off x="1075973" y="2152465"/>
            <a:ext cx="224726" cy="12231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400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65398-55AD-434A-8459-B35F4188CFD9}"/>
              </a:ext>
            </a:extLst>
          </p:cNvPr>
          <p:cNvSpPr txBox="1"/>
          <p:nvPr/>
        </p:nvSpPr>
        <p:spPr>
          <a:xfrm>
            <a:off x="5214990" y="0"/>
            <a:ext cx="176202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Chromosome 2</a:t>
            </a:r>
          </a:p>
        </p:txBody>
      </p:sp>
      <p:pic>
        <p:nvPicPr>
          <p:cNvPr id="4" name="Picture 3">
            <a:extLst>
              <a:ext uri="{FF2B5EF4-FFF2-40B4-BE49-F238E27FC236}">
                <a16:creationId xmlns:a16="http://schemas.microsoft.com/office/drawing/2014/main" id="{A3D1F3DA-DFCD-404E-9FF2-6E9ED518448F}"/>
              </a:ext>
            </a:extLst>
          </p:cNvPr>
          <p:cNvPicPr>
            <a:picLocks noChangeAspect="1"/>
          </p:cNvPicPr>
          <p:nvPr/>
        </p:nvPicPr>
        <p:blipFill>
          <a:blip r:embed="rId2"/>
          <a:stretch>
            <a:fillRect/>
          </a:stretch>
        </p:blipFill>
        <p:spPr>
          <a:xfrm>
            <a:off x="812800" y="457200"/>
            <a:ext cx="10566400" cy="5943600"/>
          </a:xfrm>
          <a:prstGeom prst="rect">
            <a:avLst/>
          </a:prstGeom>
        </p:spPr>
      </p:pic>
      <p:cxnSp>
        <p:nvCxnSpPr>
          <p:cNvPr id="5" name="Straight Arrow Connector 4">
            <a:extLst>
              <a:ext uri="{FF2B5EF4-FFF2-40B4-BE49-F238E27FC236}">
                <a16:creationId xmlns:a16="http://schemas.microsoft.com/office/drawing/2014/main" id="{0DA080C9-A869-774C-AE84-3D6799F31A7A}"/>
              </a:ext>
            </a:extLst>
          </p:cNvPr>
          <p:cNvCxnSpPr>
            <a:cxnSpLocks/>
          </p:cNvCxnSpPr>
          <p:nvPr/>
        </p:nvCxnSpPr>
        <p:spPr>
          <a:xfrm flipH="1">
            <a:off x="9238598" y="1699697"/>
            <a:ext cx="831834" cy="87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F05A067-1F2D-1D4F-B4BE-6C41D660960F}"/>
              </a:ext>
            </a:extLst>
          </p:cNvPr>
          <p:cNvSpPr txBox="1"/>
          <p:nvPr/>
        </p:nvSpPr>
        <p:spPr>
          <a:xfrm>
            <a:off x="10110623" y="1401427"/>
            <a:ext cx="1945020" cy="95410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the red box around the entire </a:t>
            </a:r>
            <a:r>
              <a:rPr lang="en-US" sz="1400" dirty="0">
                <a:solidFill>
                  <a:srgbClr val="FF0000"/>
                </a:solidFill>
                <a:latin typeface="+mj-lt"/>
              </a:rPr>
              <a:t>chromosome 2 ideogram </a:t>
            </a:r>
            <a:r>
              <a:rPr lang="en-US" sz="1400" dirty="0">
                <a:solidFill>
                  <a:srgbClr val="FF0000"/>
                </a:solidFill>
                <a:latin typeface="+mj-lt"/>
                <a:cs typeface="Arial" panose="020B0604020202020204" pitchFamily="34" charset="0"/>
              </a:rPr>
              <a:t> </a:t>
            </a:r>
          </a:p>
        </p:txBody>
      </p:sp>
      <p:sp>
        <p:nvSpPr>
          <p:cNvPr id="8" name="TextBox 7">
            <a:extLst>
              <a:ext uri="{FF2B5EF4-FFF2-40B4-BE49-F238E27FC236}">
                <a16:creationId xmlns:a16="http://schemas.microsoft.com/office/drawing/2014/main" id="{3542BA8E-AA02-8949-969E-39C7A44F835A}"/>
              </a:ext>
            </a:extLst>
          </p:cNvPr>
          <p:cNvSpPr txBox="1"/>
          <p:nvPr/>
        </p:nvSpPr>
        <p:spPr>
          <a:xfrm>
            <a:off x="10070432" y="3708124"/>
            <a:ext cx="1945020" cy="1169551"/>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Too much information is being shown.</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All known models for all genes on chr2.</a:t>
            </a:r>
          </a:p>
        </p:txBody>
      </p:sp>
    </p:spTree>
    <p:extLst>
      <p:ext uri="{BB962C8B-B14F-4D97-AF65-F5344CB8AC3E}">
        <p14:creationId xmlns:p14="http://schemas.microsoft.com/office/powerpoint/2010/main" val="1105680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7C132-8313-3A4D-9F30-8D94FD9AF12D}"/>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2" name="TextBox 1">
            <a:extLst>
              <a:ext uri="{FF2B5EF4-FFF2-40B4-BE49-F238E27FC236}">
                <a16:creationId xmlns:a16="http://schemas.microsoft.com/office/drawing/2014/main" id="{B8D66AFF-6732-484E-A063-67137941D27E}"/>
              </a:ext>
            </a:extLst>
          </p:cNvPr>
          <p:cNvSpPr txBox="1"/>
          <p:nvPr/>
        </p:nvSpPr>
        <p:spPr>
          <a:xfrm>
            <a:off x="8879305" y="2219575"/>
            <a:ext cx="2935705" cy="2246769"/>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Scroll down and make the following changes:</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GENCODE → squish</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NCBI </a:t>
            </a:r>
            <a:r>
              <a:rPr lang="en-US" sz="1400" dirty="0" err="1">
                <a:solidFill>
                  <a:srgbClr val="FF0000"/>
                </a:solidFill>
                <a:latin typeface="+mj-lt"/>
                <a:cs typeface="Arial" panose="020B0604020202020204" pitchFamily="34" charset="0"/>
              </a:rPr>
              <a:t>RefSeq</a:t>
            </a:r>
            <a:r>
              <a:rPr lang="en-US" sz="1400" dirty="0">
                <a:solidFill>
                  <a:srgbClr val="FF0000"/>
                </a:solidFill>
                <a:latin typeface="+mj-lt"/>
                <a:cs typeface="Arial" panose="020B0604020202020204" pitchFamily="34" charset="0"/>
              </a:rPr>
              <a:t> </a:t>
            </a:r>
            <a:r>
              <a:rPr lang="en-US" sz="1400" dirty="0">
                <a:solidFill>
                  <a:srgbClr val="FF0000"/>
                </a:solidFill>
                <a:cs typeface="Arial" panose="020B0604020202020204" pitchFamily="34" charset="0"/>
              </a:rPr>
              <a:t>→ hide</a:t>
            </a:r>
          </a:p>
          <a:p>
            <a:pPr marL="285750" indent="-285750">
              <a:buFont typeface="Arial" panose="020B0604020202020204" pitchFamily="34" charset="0"/>
              <a:buChar char="•"/>
            </a:pPr>
            <a:r>
              <a:rPr lang="en-US" sz="1400" dirty="0">
                <a:solidFill>
                  <a:srgbClr val="FF0000"/>
                </a:solidFill>
                <a:latin typeface="+mj-lt"/>
                <a:cs typeface="Arial" panose="020B0604020202020204" pitchFamily="34" charset="0"/>
              </a:rPr>
              <a:t>OMIM Alleles </a:t>
            </a:r>
            <a:r>
              <a:rPr lang="en-US" sz="1400" dirty="0">
                <a:solidFill>
                  <a:srgbClr val="FF0000"/>
                </a:solidFill>
                <a:cs typeface="Arial" panose="020B0604020202020204" pitchFamily="34" charset="0"/>
              </a:rPr>
              <a:t>→ hide</a:t>
            </a:r>
          </a:p>
          <a:p>
            <a:pPr marL="285750" indent="-285750">
              <a:buFont typeface="Arial" panose="020B0604020202020204" pitchFamily="34" charset="0"/>
              <a:buChar char="•"/>
            </a:pPr>
            <a:r>
              <a:rPr lang="en-US" sz="1400" dirty="0">
                <a:solidFill>
                  <a:srgbClr val="FF0000"/>
                </a:solidFill>
                <a:hlinkClick r:id="rId3" tooltip="Gene Expression in 54 tissues from GTEx RNA-seq of 17382 samples, 948 donors (V8, Aug 2019)">
                  <a:extLst>
                    <a:ext uri="{A12FA001-AC4F-418D-AE19-62706E023703}">
                      <ahyp:hlinkClr xmlns:ahyp="http://schemas.microsoft.com/office/drawing/2018/hyperlinkcolor" val="tx"/>
                    </a:ext>
                  </a:extLst>
                </a:hlinkClick>
              </a:rPr>
              <a:t>GTEx Gene </a:t>
            </a:r>
            <a:r>
              <a:rPr lang="en-US" sz="1400" u="sng" dirty="0">
                <a:solidFill>
                  <a:srgbClr val="FF0000"/>
                </a:solidFill>
              </a:rPr>
              <a:t>V8</a:t>
            </a:r>
            <a:r>
              <a:rPr lang="en-US" sz="1400" dirty="0">
                <a:solidFill>
                  <a:srgbClr val="FF0000"/>
                </a:solidFill>
                <a:cs typeface="Arial" panose="020B0604020202020204" pitchFamily="34" charset="0"/>
              </a:rPr>
              <a:t> → hide</a:t>
            </a:r>
          </a:p>
          <a:p>
            <a:pPr marL="742950" lvl="1" indent="-285750">
              <a:buFont typeface="Arial" panose="020B0604020202020204" pitchFamily="34" charset="0"/>
              <a:buChar char="•"/>
            </a:pPr>
            <a:r>
              <a:rPr lang="en-US" sz="1400" dirty="0">
                <a:solidFill>
                  <a:srgbClr val="FF0000"/>
                </a:solidFill>
                <a:latin typeface="+mj-lt"/>
                <a:cs typeface="Arial" panose="020B0604020202020204" pitchFamily="34" charset="0"/>
              </a:rPr>
              <a:t>Scroll down to find</a:t>
            </a:r>
          </a:p>
          <a:p>
            <a:pPr marL="742950" lvl="1" indent="-285750">
              <a:buFont typeface="Arial" panose="020B0604020202020204" pitchFamily="34" charset="0"/>
              <a:buChar char="•"/>
            </a:pPr>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After making the changes hit any ‘refresh’ button.</a:t>
            </a:r>
          </a:p>
        </p:txBody>
      </p:sp>
      <p:cxnSp>
        <p:nvCxnSpPr>
          <p:cNvPr id="5" name="Straight Arrow Connector 4">
            <a:extLst>
              <a:ext uri="{FF2B5EF4-FFF2-40B4-BE49-F238E27FC236}">
                <a16:creationId xmlns:a16="http://schemas.microsoft.com/office/drawing/2014/main" id="{4F55D0C0-BFBD-624B-B5B1-36B3FD6E78CF}"/>
              </a:ext>
            </a:extLst>
          </p:cNvPr>
          <p:cNvCxnSpPr/>
          <p:nvPr/>
        </p:nvCxnSpPr>
        <p:spPr>
          <a:xfrm flipH="1">
            <a:off x="8879305" y="464507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59F4C0-C47B-B84C-8435-1F257E05AA92}"/>
              </a:ext>
            </a:extLst>
          </p:cNvPr>
          <p:cNvCxnSpPr>
            <a:cxnSpLocks/>
          </p:cNvCxnSpPr>
          <p:nvPr/>
        </p:nvCxnSpPr>
        <p:spPr>
          <a:xfrm>
            <a:off x="2905225" y="488891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7B396C5-E7D1-474D-9FAC-54D6AA91FCD5}"/>
              </a:ext>
            </a:extLst>
          </p:cNvPr>
          <p:cNvCxnSpPr>
            <a:cxnSpLocks/>
          </p:cNvCxnSpPr>
          <p:nvPr/>
        </p:nvCxnSpPr>
        <p:spPr>
          <a:xfrm flipH="1">
            <a:off x="5023585" y="347159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87A01A2-9194-F344-AA73-8BB844110A2A}"/>
              </a:ext>
            </a:extLst>
          </p:cNvPr>
          <p:cNvCxnSpPr>
            <a:cxnSpLocks/>
          </p:cNvCxnSpPr>
          <p:nvPr/>
        </p:nvCxnSpPr>
        <p:spPr>
          <a:xfrm>
            <a:off x="2905225" y="347159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597DCA-6BA5-E44E-9B6F-864E7C7A18A9}"/>
              </a:ext>
            </a:extLst>
          </p:cNvPr>
          <p:cNvSpPr txBox="1"/>
          <p:nvPr/>
        </p:nvSpPr>
        <p:spPr>
          <a:xfrm>
            <a:off x="4939273" y="0"/>
            <a:ext cx="23134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Adjust some settings</a:t>
            </a:r>
          </a:p>
        </p:txBody>
      </p:sp>
    </p:spTree>
    <p:extLst>
      <p:ext uri="{BB962C8B-B14F-4D97-AF65-F5344CB8AC3E}">
        <p14:creationId xmlns:p14="http://schemas.microsoft.com/office/powerpoint/2010/main" val="1008215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C263F-1BED-8C4B-B6EF-F3EE175BC96A}"/>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76CEC728-7A70-1A4F-BEAE-9ED6796D5361}"/>
              </a:ext>
            </a:extLst>
          </p:cNvPr>
          <p:cNvSpPr txBox="1"/>
          <p:nvPr/>
        </p:nvSpPr>
        <p:spPr>
          <a:xfrm>
            <a:off x="2034632" y="0"/>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gene models have been collapsed and other tracks removed (scroll down)</a:t>
            </a:r>
          </a:p>
        </p:txBody>
      </p:sp>
    </p:spTree>
    <p:extLst>
      <p:ext uri="{BB962C8B-B14F-4D97-AF65-F5344CB8AC3E}">
        <p14:creationId xmlns:p14="http://schemas.microsoft.com/office/powerpoint/2010/main" val="1201553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C263F-1BED-8C4B-B6EF-F3EE175BC96A}"/>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76CEC728-7A70-1A4F-BEAE-9ED6796D5361}"/>
              </a:ext>
            </a:extLst>
          </p:cNvPr>
          <p:cNvSpPr txBox="1"/>
          <p:nvPr/>
        </p:nvSpPr>
        <p:spPr>
          <a:xfrm>
            <a:off x="2513417" y="0"/>
            <a:ext cx="71651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Tracks can be further modified by clicking on the grey bars to the left</a:t>
            </a:r>
          </a:p>
        </p:txBody>
      </p:sp>
      <p:cxnSp>
        <p:nvCxnSpPr>
          <p:cNvPr id="4" name="Straight Arrow Connector 3">
            <a:extLst>
              <a:ext uri="{FF2B5EF4-FFF2-40B4-BE49-F238E27FC236}">
                <a16:creationId xmlns:a16="http://schemas.microsoft.com/office/drawing/2014/main" id="{48A5A385-B3D8-3147-8491-709CAFA2A8A3}"/>
              </a:ext>
            </a:extLst>
          </p:cNvPr>
          <p:cNvCxnSpPr>
            <a:cxnSpLocks/>
          </p:cNvCxnSpPr>
          <p:nvPr/>
        </p:nvCxnSpPr>
        <p:spPr>
          <a:xfrm>
            <a:off x="1676500" y="3500168"/>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5103A5-2E18-AA46-950D-0225A1A796A8}"/>
              </a:ext>
            </a:extLst>
          </p:cNvPr>
          <p:cNvSpPr txBox="1"/>
          <p:nvPr/>
        </p:nvSpPr>
        <p:spPr>
          <a:xfrm>
            <a:off x="29366" y="2762500"/>
            <a:ext cx="2141120" cy="523220"/>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on the GENCODE grey track bar</a:t>
            </a:r>
          </a:p>
        </p:txBody>
      </p:sp>
    </p:spTree>
    <p:extLst>
      <p:ext uri="{BB962C8B-B14F-4D97-AF65-F5344CB8AC3E}">
        <p14:creationId xmlns:p14="http://schemas.microsoft.com/office/powerpoint/2010/main" val="1865902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B37EEC-9B38-FA4B-962C-7B8A9F140066}"/>
              </a:ext>
            </a:extLst>
          </p:cNvPr>
          <p:cNvSpPr txBox="1"/>
          <p:nvPr/>
        </p:nvSpPr>
        <p:spPr>
          <a:xfrm>
            <a:off x="2586033" y="0"/>
            <a:ext cx="70199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Track settings for the GENCODE track. These pages vary by track.</a:t>
            </a:r>
          </a:p>
        </p:txBody>
      </p:sp>
      <p:pic>
        <p:nvPicPr>
          <p:cNvPr id="2" name="Picture 1" descr="A screenshot of a computer&#10;&#10;Description automatically generated">
            <a:extLst>
              <a:ext uri="{FF2B5EF4-FFF2-40B4-BE49-F238E27FC236}">
                <a16:creationId xmlns:a16="http://schemas.microsoft.com/office/drawing/2014/main" id="{35904CD8-7876-B292-2DEC-2CA46306F0BE}"/>
              </a:ext>
            </a:extLst>
          </p:cNvPr>
          <p:cNvPicPr>
            <a:picLocks noChangeAspect="1"/>
          </p:cNvPicPr>
          <p:nvPr/>
        </p:nvPicPr>
        <p:blipFill>
          <a:blip r:embed="rId2"/>
          <a:stretch>
            <a:fillRect/>
          </a:stretch>
        </p:blipFill>
        <p:spPr>
          <a:xfrm>
            <a:off x="962554" y="441192"/>
            <a:ext cx="10266892" cy="6416808"/>
          </a:xfrm>
          <a:prstGeom prst="rect">
            <a:avLst/>
          </a:prstGeom>
        </p:spPr>
      </p:pic>
    </p:spTree>
    <p:extLst>
      <p:ext uri="{BB962C8B-B14F-4D97-AF65-F5344CB8AC3E}">
        <p14:creationId xmlns:p14="http://schemas.microsoft.com/office/powerpoint/2010/main" val="716134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B37EEC-9B38-FA4B-962C-7B8A9F140066}"/>
              </a:ext>
            </a:extLst>
          </p:cNvPr>
          <p:cNvSpPr txBox="1"/>
          <p:nvPr/>
        </p:nvSpPr>
        <p:spPr>
          <a:xfrm>
            <a:off x="4048004" y="0"/>
            <a:ext cx="376256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Change some options to hide data.</a:t>
            </a:r>
          </a:p>
        </p:txBody>
      </p:sp>
      <p:pic>
        <p:nvPicPr>
          <p:cNvPr id="8" name="Picture 7" descr="A screenshot of a computer&#10;&#10;Description automatically generated">
            <a:extLst>
              <a:ext uri="{FF2B5EF4-FFF2-40B4-BE49-F238E27FC236}">
                <a16:creationId xmlns:a16="http://schemas.microsoft.com/office/drawing/2014/main" id="{D648BDB0-5144-730A-54E7-B0C27E48E5D2}"/>
              </a:ext>
            </a:extLst>
          </p:cNvPr>
          <p:cNvPicPr>
            <a:picLocks noChangeAspect="1"/>
          </p:cNvPicPr>
          <p:nvPr/>
        </p:nvPicPr>
        <p:blipFill>
          <a:blip r:embed="rId2"/>
          <a:stretch>
            <a:fillRect/>
          </a:stretch>
        </p:blipFill>
        <p:spPr>
          <a:xfrm>
            <a:off x="962554" y="441192"/>
            <a:ext cx="10266892" cy="6416808"/>
          </a:xfrm>
          <a:prstGeom prst="rect">
            <a:avLst/>
          </a:prstGeom>
        </p:spPr>
      </p:pic>
      <p:sp>
        <p:nvSpPr>
          <p:cNvPr id="5" name="TextBox 4">
            <a:extLst>
              <a:ext uri="{FF2B5EF4-FFF2-40B4-BE49-F238E27FC236}">
                <a16:creationId xmlns:a16="http://schemas.microsoft.com/office/drawing/2014/main" id="{52968B9D-71EC-424D-BA5D-3BE005C036EF}"/>
              </a:ext>
            </a:extLst>
          </p:cNvPr>
          <p:cNvSpPr txBox="1"/>
          <p:nvPr/>
        </p:nvSpPr>
        <p:spPr>
          <a:xfrm>
            <a:off x="5743575" y="1490384"/>
            <a:ext cx="6448425" cy="2246769"/>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on “non-coding genes” and “splice variants” to hide the representation of these annotations. </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Data visualization involves choices which impact interpretation, both yours and that of your audience.</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Hiding these options can make interpreting data in a broad genome browser region more interpretable but removes information.</a:t>
            </a:r>
          </a:p>
          <a:p>
            <a:endParaRPr lang="en-US" sz="1400" dirty="0">
              <a:solidFill>
                <a:srgbClr val="FF0000"/>
              </a:solidFill>
              <a:latin typeface="+mj-lt"/>
              <a:cs typeface="Arial" panose="020B0604020202020204" pitchFamily="34" charset="0"/>
            </a:endParaRPr>
          </a:p>
          <a:p>
            <a:r>
              <a:rPr lang="en-US" sz="1400" dirty="0">
                <a:solidFill>
                  <a:srgbClr val="FF0000"/>
                </a:solidFill>
                <a:latin typeface="+mj-lt"/>
                <a:cs typeface="Arial" panose="020B0604020202020204" pitchFamily="34" charset="0"/>
              </a:rPr>
              <a:t>Hit ‘submit’ to see the changes.</a:t>
            </a:r>
          </a:p>
        </p:txBody>
      </p:sp>
      <p:cxnSp>
        <p:nvCxnSpPr>
          <p:cNvPr id="6" name="Straight Arrow Connector 5">
            <a:extLst>
              <a:ext uri="{FF2B5EF4-FFF2-40B4-BE49-F238E27FC236}">
                <a16:creationId xmlns:a16="http://schemas.microsoft.com/office/drawing/2014/main" id="{B83181DB-E214-524D-94DA-8744AC918C76}"/>
              </a:ext>
            </a:extLst>
          </p:cNvPr>
          <p:cNvCxnSpPr>
            <a:cxnSpLocks/>
          </p:cNvCxnSpPr>
          <p:nvPr/>
        </p:nvCxnSpPr>
        <p:spPr>
          <a:xfrm flipH="1" flipV="1">
            <a:off x="2486349" y="2321802"/>
            <a:ext cx="377090" cy="2241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546F0BE-B3A7-6341-9584-0D698DE31237}"/>
              </a:ext>
            </a:extLst>
          </p:cNvPr>
          <p:cNvCxnSpPr>
            <a:cxnSpLocks/>
          </p:cNvCxnSpPr>
          <p:nvPr/>
        </p:nvCxnSpPr>
        <p:spPr>
          <a:xfrm flipH="1" flipV="1">
            <a:off x="1529248" y="2321802"/>
            <a:ext cx="377090" cy="2241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283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84C19B-D3EF-EA42-BFF8-53914421C202}"/>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7EDE5ED2-6F42-CD4C-8DB4-0AFEF3AC7709}"/>
              </a:ext>
            </a:extLst>
          </p:cNvPr>
          <p:cNvSpPr txBox="1"/>
          <p:nvPr/>
        </p:nvSpPr>
        <p:spPr>
          <a:xfrm>
            <a:off x="2543329" y="0"/>
            <a:ext cx="71053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Now only a single model is shown for each gene. Return to BCL11A.</a:t>
            </a:r>
          </a:p>
        </p:txBody>
      </p:sp>
      <p:sp>
        <p:nvSpPr>
          <p:cNvPr id="4" name="TextBox 3">
            <a:extLst>
              <a:ext uri="{FF2B5EF4-FFF2-40B4-BE49-F238E27FC236}">
                <a16:creationId xmlns:a16="http://schemas.microsoft.com/office/drawing/2014/main" id="{93ED4522-2843-9D41-AE45-98D0BDA75CCA}"/>
              </a:ext>
            </a:extLst>
          </p:cNvPr>
          <p:cNvSpPr txBox="1"/>
          <p:nvPr/>
        </p:nvSpPr>
        <p:spPr>
          <a:xfrm>
            <a:off x="8888830" y="1443184"/>
            <a:ext cx="2935705"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Type in BCL11A and hit ‘go’</a:t>
            </a:r>
          </a:p>
        </p:txBody>
      </p:sp>
      <p:cxnSp>
        <p:nvCxnSpPr>
          <p:cNvPr id="5" name="Straight Arrow Connector 4">
            <a:extLst>
              <a:ext uri="{FF2B5EF4-FFF2-40B4-BE49-F238E27FC236}">
                <a16:creationId xmlns:a16="http://schemas.microsoft.com/office/drawing/2014/main" id="{326D4EF9-23F0-A84C-903E-5BDFBD3AB527}"/>
              </a:ext>
            </a:extLst>
          </p:cNvPr>
          <p:cNvCxnSpPr/>
          <p:nvPr/>
        </p:nvCxnSpPr>
        <p:spPr>
          <a:xfrm flipH="1">
            <a:off x="8288755" y="1654223"/>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570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BFF20-3F31-A54D-AFE9-C7258989947C}"/>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C9E1EA6-47AB-E049-8151-4F8A3E0EF163}"/>
              </a:ext>
            </a:extLst>
          </p:cNvPr>
          <p:cNvSpPr txBox="1"/>
          <p:nvPr/>
        </p:nvSpPr>
        <p:spPr>
          <a:xfrm>
            <a:off x="4787501" y="0"/>
            <a:ext cx="28350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BCL11A &amp; gene structure.</a:t>
            </a:r>
          </a:p>
        </p:txBody>
      </p:sp>
    </p:spTree>
    <p:extLst>
      <p:ext uri="{BB962C8B-B14F-4D97-AF65-F5344CB8AC3E}">
        <p14:creationId xmlns:p14="http://schemas.microsoft.com/office/powerpoint/2010/main" val="439357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BFF20-3F31-A54D-AFE9-C7258989947C}"/>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6C9E1EA6-47AB-E049-8151-4F8A3E0EF163}"/>
              </a:ext>
            </a:extLst>
          </p:cNvPr>
          <p:cNvSpPr txBox="1"/>
          <p:nvPr/>
        </p:nvSpPr>
        <p:spPr>
          <a:xfrm>
            <a:off x="4787501" y="0"/>
            <a:ext cx="28350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BCL11A &amp; gene structure.</a:t>
            </a:r>
          </a:p>
        </p:txBody>
      </p:sp>
      <p:sp>
        <p:nvSpPr>
          <p:cNvPr id="4" name="TextBox 3">
            <a:extLst>
              <a:ext uri="{FF2B5EF4-FFF2-40B4-BE49-F238E27FC236}">
                <a16:creationId xmlns:a16="http://schemas.microsoft.com/office/drawing/2014/main" id="{1CD2EB23-CBFE-F042-B537-665C7CA31494}"/>
              </a:ext>
            </a:extLst>
          </p:cNvPr>
          <p:cNvSpPr txBox="1"/>
          <p:nvPr/>
        </p:nvSpPr>
        <p:spPr>
          <a:xfrm>
            <a:off x="9245201" y="1481435"/>
            <a:ext cx="1518364" cy="307777"/>
          </a:xfrm>
          <a:prstGeom prst="rect">
            <a:avLst/>
          </a:prstGeom>
          <a:noFill/>
        </p:spPr>
        <p:txBody>
          <a:bodyPr wrap="none" rtlCol="0">
            <a:spAutoFit/>
          </a:bodyPr>
          <a:lstStyle/>
          <a:p>
            <a:r>
              <a:rPr lang="en-US" sz="1400" dirty="0">
                <a:solidFill>
                  <a:srgbClr val="FF0000"/>
                </a:solidFill>
                <a:latin typeface="+mj-lt"/>
                <a:cs typeface="Arial" panose="020B0604020202020204" pitchFamily="34" charset="0"/>
              </a:rPr>
              <a:t>Exons are boxes</a:t>
            </a:r>
          </a:p>
        </p:txBody>
      </p:sp>
      <p:sp>
        <p:nvSpPr>
          <p:cNvPr id="5" name="TextBox 4">
            <a:extLst>
              <a:ext uri="{FF2B5EF4-FFF2-40B4-BE49-F238E27FC236}">
                <a16:creationId xmlns:a16="http://schemas.microsoft.com/office/drawing/2014/main" id="{362D99D4-975F-534E-87B1-9BE9EA61498E}"/>
              </a:ext>
            </a:extLst>
          </p:cNvPr>
          <p:cNvSpPr txBox="1"/>
          <p:nvPr/>
        </p:nvSpPr>
        <p:spPr>
          <a:xfrm>
            <a:off x="8861784" y="3244334"/>
            <a:ext cx="3330216" cy="523220"/>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Introns are lines with arrowheads pointing in the direction of transcription</a:t>
            </a:r>
          </a:p>
        </p:txBody>
      </p:sp>
      <p:cxnSp>
        <p:nvCxnSpPr>
          <p:cNvPr id="6" name="Straight Arrow Connector 5">
            <a:extLst>
              <a:ext uri="{FF2B5EF4-FFF2-40B4-BE49-F238E27FC236}">
                <a16:creationId xmlns:a16="http://schemas.microsoft.com/office/drawing/2014/main" id="{532ADFBC-346B-1E4C-B798-82095245728E}"/>
              </a:ext>
            </a:extLst>
          </p:cNvPr>
          <p:cNvCxnSpPr>
            <a:cxnSpLocks/>
          </p:cNvCxnSpPr>
          <p:nvPr/>
        </p:nvCxnSpPr>
        <p:spPr>
          <a:xfrm flipH="1">
            <a:off x="9419853" y="1850767"/>
            <a:ext cx="543298" cy="3713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E7C15B-E3DF-BD4D-9018-229C5FBB41AA}"/>
              </a:ext>
            </a:extLst>
          </p:cNvPr>
          <p:cNvCxnSpPr>
            <a:cxnSpLocks/>
          </p:cNvCxnSpPr>
          <p:nvPr/>
        </p:nvCxnSpPr>
        <p:spPr>
          <a:xfrm flipH="1" flipV="1">
            <a:off x="8644716" y="2293752"/>
            <a:ext cx="404034" cy="9505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F00608-B508-4744-95B5-83DA213444BC}"/>
              </a:ext>
            </a:extLst>
          </p:cNvPr>
          <p:cNvSpPr txBox="1"/>
          <p:nvPr/>
        </p:nvSpPr>
        <p:spPr>
          <a:xfrm>
            <a:off x="69850" y="1503982"/>
            <a:ext cx="2606675" cy="95410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Notice the BCL11A’s position on </a:t>
            </a:r>
            <a:r>
              <a:rPr lang="en-US" sz="1400" dirty="0">
                <a:solidFill>
                  <a:srgbClr val="FF0000"/>
                </a:solidFill>
                <a:latin typeface="+mj-lt"/>
              </a:rPr>
              <a:t>chromosome 2</a:t>
            </a:r>
          </a:p>
          <a:p>
            <a:pPr marL="285750" indent="-285750">
              <a:buFont typeface="Arial" panose="020B0604020202020204" pitchFamily="34" charset="0"/>
              <a:buChar char="•"/>
            </a:pPr>
            <a:r>
              <a:rPr lang="en-US" sz="1400" dirty="0">
                <a:solidFill>
                  <a:srgbClr val="FF0000"/>
                </a:solidFill>
                <a:latin typeface="+mj-lt"/>
              </a:rPr>
              <a:t>Ideogram (red vertical line)</a:t>
            </a:r>
          </a:p>
          <a:p>
            <a:pPr marL="285750" indent="-285750">
              <a:buFont typeface="Arial" panose="020B0604020202020204" pitchFamily="34" charset="0"/>
              <a:buChar char="•"/>
            </a:pPr>
            <a:r>
              <a:rPr lang="en-US" sz="1400" dirty="0" err="1">
                <a:solidFill>
                  <a:srgbClr val="FF0000"/>
                </a:solidFill>
                <a:latin typeface="+mj-lt"/>
                <a:cs typeface="Arial" panose="020B0604020202020204" pitchFamily="34" charset="0"/>
              </a:rPr>
              <a:t>chr:start-end</a:t>
            </a:r>
            <a:r>
              <a:rPr lang="en-US" sz="1400" dirty="0">
                <a:solidFill>
                  <a:srgbClr val="FF0000"/>
                </a:solidFill>
                <a:latin typeface="+mj-lt"/>
                <a:cs typeface="Arial" panose="020B0604020202020204" pitchFamily="34" charset="0"/>
              </a:rPr>
              <a:t> coordinate</a:t>
            </a:r>
          </a:p>
        </p:txBody>
      </p:sp>
      <p:cxnSp>
        <p:nvCxnSpPr>
          <p:cNvPr id="11" name="Straight Arrow Connector 10">
            <a:extLst>
              <a:ext uri="{FF2B5EF4-FFF2-40B4-BE49-F238E27FC236}">
                <a16:creationId xmlns:a16="http://schemas.microsoft.com/office/drawing/2014/main" id="{4D38357A-6DBD-574D-9EDA-5B2D050F044C}"/>
              </a:ext>
            </a:extLst>
          </p:cNvPr>
          <p:cNvCxnSpPr>
            <a:cxnSpLocks/>
          </p:cNvCxnSpPr>
          <p:nvPr/>
        </p:nvCxnSpPr>
        <p:spPr>
          <a:xfrm flipV="1">
            <a:off x="1771650" y="1850767"/>
            <a:ext cx="2914650" cy="58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C07D59-6FA2-F74F-B143-A83F6219376E}"/>
              </a:ext>
            </a:extLst>
          </p:cNvPr>
          <p:cNvCxnSpPr>
            <a:cxnSpLocks/>
          </p:cNvCxnSpPr>
          <p:nvPr/>
        </p:nvCxnSpPr>
        <p:spPr>
          <a:xfrm flipV="1">
            <a:off x="1771650" y="1666101"/>
            <a:ext cx="2219325" cy="2434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2918D78-2056-0D44-A8EA-780DEE2F128C}"/>
              </a:ext>
            </a:extLst>
          </p:cNvPr>
          <p:cNvSpPr/>
          <p:nvPr/>
        </p:nvSpPr>
        <p:spPr>
          <a:xfrm>
            <a:off x="10292718" y="1981035"/>
            <a:ext cx="1899282" cy="738664"/>
          </a:xfrm>
          <a:prstGeom prst="rect">
            <a:avLst/>
          </a:prstGeom>
          <a:solidFill>
            <a:schemeClr val="bg1"/>
          </a:solidFill>
        </p:spPr>
        <p:txBody>
          <a:bodyPr wrap="square">
            <a:spAutoFit/>
          </a:bodyPr>
          <a:lstStyle/>
          <a:p>
            <a:r>
              <a:rPr lang="en-US" sz="1400" dirty="0">
                <a:solidFill>
                  <a:srgbClr val="FF0000"/>
                </a:solidFill>
              </a:rPr>
              <a:t>5' and 3' untranslated regions (UTRs) are thinner boxes</a:t>
            </a:r>
          </a:p>
        </p:txBody>
      </p:sp>
      <p:cxnSp>
        <p:nvCxnSpPr>
          <p:cNvPr id="22" name="Straight Arrow Connector 21">
            <a:extLst>
              <a:ext uri="{FF2B5EF4-FFF2-40B4-BE49-F238E27FC236}">
                <a16:creationId xmlns:a16="http://schemas.microsoft.com/office/drawing/2014/main" id="{7FCDC122-37F6-3B4E-8AEA-003FC938D176}"/>
              </a:ext>
            </a:extLst>
          </p:cNvPr>
          <p:cNvCxnSpPr>
            <a:cxnSpLocks/>
          </p:cNvCxnSpPr>
          <p:nvPr/>
        </p:nvCxnSpPr>
        <p:spPr>
          <a:xfrm flipH="1">
            <a:off x="9960900" y="2262656"/>
            <a:ext cx="33181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45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EB0B1-0542-5048-88A7-CF34451C20A4}"/>
              </a:ext>
            </a:extLst>
          </p:cNvPr>
          <p:cNvPicPr>
            <a:picLocks noChangeAspect="1"/>
          </p:cNvPicPr>
          <p:nvPr/>
        </p:nvPicPr>
        <p:blipFill>
          <a:blip r:embed="rId2"/>
          <a:stretch>
            <a:fillRect/>
          </a:stretch>
        </p:blipFill>
        <p:spPr>
          <a:xfrm>
            <a:off x="829732" y="457200"/>
            <a:ext cx="10549467" cy="5934075"/>
          </a:xfrm>
          <a:prstGeom prst="rect">
            <a:avLst/>
          </a:prstGeom>
        </p:spPr>
      </p:pic>
      <p:sp>
        <p:nvSpPr>
          <p:cNvPr id="3" name="TextBox 2">
            <a:extLst>
              <a:ext uri="{FF2B5EF4-FFF2-40B4-BE49-F238E27FC236}">
                <a16:creationId xmlns:a16="http://schemas.microsoft.com/office/drawing/2014/main" id="{995CF3D4-5752-EA47-A408-D67BA4E7B276}"/>
              </a:ext>
            </a:extLst>
          </p:cNvPr>
          <p:cNvSpPr txBox="1"/>
          <p:nvPr/>
        </p:nvSpPr>
        <p:spPr>
          <a:xfrm>
            <a:off x="2680129" y="0"/>
            <a:ext cx="683174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Scroll down and change the GTEX setting to ‘full’ and hit ‘refresh’.</a:t>
            </a:r>
          </a:p>
        </p:txBody>
      </p:sp>
      <p:cxnSp>
        <p:nvCxnSpPr>
          <p:cNvPr id="6" name="Straight Arrow Connector 5">
            <a:extLst>
              <a:ext uri="{FF2B5EF4-FFF2-40B4-BE49-F238E27FC236}">
                <a16:creationId xmlns:a16="http://schemas.microsoft.com/office/drawing/2014/main" id="{61BEB026-3278-CD47-A4D0-365546C14C0D}"/>
              </a:ext>
            </a:extLst>
          </p:cNvPr>
          <p:cNvCxnSpPr>
            <a:cxnSpLocks/>
          </p:cNvCxnSpPr>
          <p:nvPr/>
        </p:nvCxnSpPr>
        <p:spPr>
          <a:xfrm>
            <a:off x="1944643" y="2409412"/>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98C3B4-6ECC-7E43-8C27-E503AB56B20C}"/>
              </a:ext>
            </a:extLst>
          </p:cNvPr>
          <p:cNvSpPr txBox="1"/>
          <p:nvPr/>
        </p:nvSpPr>
        <p:spPr>
          <a:xfrm>
            <a:off x="0" y="1975036"/>
            <a:ext cx="2606675"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Click the plot after refreshing</a:t>
            </a:r>
          </a:p>
        </p:txBody>
      </p:sp>
      <p:pic>
        <p:nvPicPr>
          <p:cNvPr id="5" name="Picture 4">
            <a:extLst>
              <a:ext uri="{FF2B5EF4-FFF2-40B4-BE49-F238E27FC236}">
                <a16:creationId xmlns:a16="http://schemas.microsoft.com/office/drawing/2014/main" id="{9EB89076-4994-A689-71EB-6FE32D2B8794}"/>
              </a:ext>
            </a:extLst>
          </p:cNvPr>
          <p:cNvPicPr>
            <a:picLocks noChangeAspect="1"/>
          </p:cNvPicPr>
          <p:nvPr/>
        </p:nvPicPr>
        <p:blipFill>
          <a:blip r:embed="rId3"/>
          <a:stretch>
            <a:fillRect/>
          </a:stretch>
        </p:blipFill>
        <p:spPr>
          <a:xfrm>
            <a:off x="3259667" y="6264405"/>
            <a:ext cx="7772400" cy="525987"/>
          </a:xfrm>
          <a:prstGeom prst="rect">
            <a:avLst/>
          </a:prstGeom>
        </p:spPr>
      </p:pic>
      <p:sp>
        <p:nvSpPr>
          <p:cNvPr id="8" name="TextBox 7">
            <a:extLst>
              <a:ext uri="{FF2B5EF4-FFF2-40B4-BE49-F238E27FC236}">
                <a16:creationId xmlns:a16="http://schemas.microsoft.com/office/drawing/2014/main" id="{FCB49833-4248-BBD0-190E-5CBEC729BCC9}"/>
              </a:ext>
            </a:extLst>
          </p:cNvPr>
          <p:cNvSpPr txBox="1"/>
          <p:nvPr/>
        </p:nvSpPr>
        <p:spPr>
          <a:xfrm>
            <a:off x="238126" y="6373509"/>
            <a:ext cx="2606675" cy="307777"/>
          </a:xfrm>
          <a:prstGeom prst="rect">
            <a:avLst/>
          </a:prstGeom>
          <a:solidFill>
            <a:schemeClr val="bg1"/>
          </a:solidFill>
        </p:spPr>
        <p:txBody>
          <a:bodyPr wrap="square" rtlCol="0">
            <a:spAutoFit/>
          </a:bodyPr>
          <a:lstStyle/>
          <a:p>
            <a:r>
              <a:rPr lang="en-US" sz="1400" dirty="0">
                <a:solidFill>
                  <a:srgbClr val="FF0000"/>
                </a:solidFill>
                <a:latin typeface="+mj-lt"/>
                <a:cs typeface="Arial" panose="020B0604020202020204" pitchFamily="34" charset="0"/>
              </a:rPr>
              <a:t>Change </a:t>
            </a:r>
            <a:r>
              <a:rPr lang="en-US" sz="1400" dirty="0" err="1">
                <a:solidFill>
                  <a:srgbClr val="FF0000"/>
                </a:solidFill>
                <a:latin typeface="+mj-lt"/>
                <a:cs typeface="Arial" panose="020B0604020202020204" pitchFamily="34" charset="0"/>
              </a:rPr>
              <a:t>GTEx</a:t>
            </a:r>
            <a:r>
              <a:rPr lang="en-US" sz="1400" dirty="0">
                <a:solidFill>
                  <a:srgbClr val="FF0000"/>
                </a:solidFill>
                <a:latin typeface="+mj-lt"/>
                <a:cs typeface="Arial" panose="020B0604020202020204" pitchFamily="34" charset="0"/>
              </a:rPr>
              <a:t> setting to “full”</a:t>
            </a:r>
          </a:p>
        </p:txBody>
      </p:sp>
      <p:cxnSp>
        <p:nvCxnSpPr>
          <p:cNvPr id="9" name="Straight Arrow Connector 8">
            <a:extLst>
              <a:ext uri="{FF2B5EF4-FFF2-40B4-BE49-F238E27FC236}">
                <a16:creationId xmlns:a16="http://schemas.microsoft.com/office/drawing/2014/main" id="{9F502C80-2C7A-2C97-2BF4-3714A5E8CEE4}"/>
              </a:ext>
            </a:extLst>
          </p:cNvPr>
          <p:cNvCxnSpPr>
            <a:cxnSpLocks/>
          </p:cNvCxnSpPr>
          <p:nvPr/>
        </p:nvCxnSpPr>
        <p:spPr>
          <a:xfrm>
            <a:off x="2765681" y="6522751"/>
            <a:ext cx="493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1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9C1780F-6077-6060-9384-393C5D92BAE8}"/>
              </a:ext>
            </a:extLst>
          </p:cNvPr>
          <p:cNvPicPr>
            <a:picLocks noChangeAspect="1"/>
          </p:cNvPicPr>
          <p:nvPr/>
        </p:nvPicPr>
        <p:blipFill rotWithShape="1">
          <a:blip r:embed="rId3"/>
          <a:srcRect t="6692"/>
          <a:stretch/>
        </p:blipFill>
        <p:spPr>
          <a:xfrm>
            <a:off x="321732" y="1449091"/>
            <a:ext cx="7377192" cy="4302173"/>
          </a:xfrm>
          <a:prstGeom prst="rect">
            <a:avLst/>
          </a:prstGeom>
        </p:spPr>
      </p:pic>
      <p:sp>
        <p:nvSpPr>
          <p:cNvPr id="3" name="TextBox 2">
            <a:extLst>
              <a:ext uri="{FF2B5EF4-FFF2-40B4-BE49-F238E27FC236}">
                <a16:creationId xmlns:a16="http://schemas.microsoft.com/office/drawing/2014/main" id="{0B1D3491-498F-C971-D925-9412465207D5}"/>
              </a:ext>
            </a:extLst>
          </p:cNvPr>
          <p:cNvSpPr txBox="1"/>
          <p:nvPr/>
        </p:nvSpPr>
        <p:spPr>
          <a:xfrm>
            <a:off x="321732" y="340963"/>
            <a:ext cx="4835484" cy="523220"/>
          </a:xfrm>
          <a:prstGeom prst="rect">
            <a:avLst/>
          </a:prstGeom>
          <a:noFill/>
        </p:spPr>
        <p:txBody>
          <a:bodyPr wrap="square" rtlCol="0">
            <a:spAutoFit/>
          </a:bodyPr>
          <a:lstStyle/>
          <a:p>
            <a:r>
              <a:rPr lang="en-US" sz="2800" dirty="0"/>
              <a:t>IGV Desktop Application: </a:t>
            </a:r>
          </a:p>
        </p:txBody>
      </p:sp>
      <p:pic>
        <p:nvPicPr>
          <p:cNvPr id="5" name="Picture 4" descr="A screenshot of a computer&#10;&#10;Description automatically generated">
            <a:extLst>
              <a:ext uri="{FF2B5EF4-FFF2-40B4-BE49-F238E27FC236}">
                <a16:creationId xmlns:a16="http://schemas.microsoft.com/office/drawing/2014/main" id="{50529A00-6B7F-9802-7A6F-3B5DA5B9188D}"/>
              </a:ext>
            </a:extLst>
          </p:cNvPr>
          <p:cNvPicPr>
            <a:picLocks noChangeAspect="1"/>
          </p:cNvPicPr>
          <p:nvPr/>
        </p:nvPicPr>
        <p:blipFill>
          <a:blip r:embed="rId4"/>
          <a:stretch>
            <a:fillRect/>
          </a:stretch>
        </p:blipFill>
        <p:spPr>
          <a:xfrm>
            <a:off x="7812695" y="1056406"/>
            <a:ext cx="4258935" cy="4905214"/>
          </a:xfrm>
          <a:prstGeom prst="rect">
            <a:avLst/>
          </a:prstGeom>
        </p:spPr>
      </p:pic>
      <p:sp>
        <p:nvSpPr>
          <p:cNvPr id="6" name="Right Arrow 5">
            <a:extLst>
              <a:ext uri="{FF2B5EF4-FFF2-40B4-BE49-F238E27FC236}">
                <a16:creationId xmlns:a16="http://schemas.microsoft.com/office/drawing/2014/main" id="{1F53984D-D84B-BA1B-667B-DF1CEB4DB4C3}"/>
              </a:ext>
            </a:extLst>
          </p:cNvPr>
          <p:cNvSpPr/>
          <p:nvPr/>
        </p:nvSpPr>
        <p:spPr>
          <a:xfrm>
            <a:off x="0" y="2081458"/>
            <a:ext cx="441702" cy="1239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000080"/>
              </a:highlight>
            </a:endParaRPr>
          </a:p>
        </p:txBody>
      </p:sp>
      <p:sp>
        <p:nvSpPr>
          <p:cNvPr id="8" name="Right Arrow 7">
            <a:extLst>
              <a:ext uri="{FF2B5EF4-FFF2-40B4-BE49-F238E27FC236}">
                <a16:creationId xmlns:a16="http://schemas.microsoft.com/office/drawing/2014/main" id="{9FA64E76-E19D-BFDE-1234-C0E8ED70AE24}"/>
              </a:ext>
            </a:extLst>
          </p:cNvPr>
          <p:cNvSpPr/>
          <p:nvPr/>
        </p:nvSpPr>
        <p:spPr>
          <a:xfrm>
            <a:off x="8273512" y="1449091"/>
            <a:ext cx="441702" cy="1239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1FCEF8-210B-CA76-0F9F-E13BB590D4B0}"/>
              </a:ext>
            </a:extLst>
          </p:cNvPr>
          <p:cNvSpPr txBox="1"/>
          <p:nvPr/>
        </p:nvSpPr>
        <p:spPr>
          <a:xfrm>
            <a:off x="7888638" y="340963"/>
            <a:ext cx="4107050" cy="646331"/>
          </a:xfrm>
          <a:prstGeom prst="rect">
            <a:avLst/>
          </a:prstGeom>
          <a:noFill/>
        </p:spPr>
        <p:txBody>
          <a:bodyPr wrap="square" rtlCol="0">
            <a:spAutoFit/>
          </a:bodyPr>
          <a:lstStyle/>
          <a:p>
            <a:r>
              <a:rPr lang="en-US" dirty="0"/>
              <a:t>The right installation for your system can be downloaded from here:</a:t>
            </a:r>
          </a:p>
        </p:txBody>
      </p:sp>
    </p:spTree>
    <p:extLst>
      <p:ext uri="{BB962C8B-B14F-4D97-AF65-F5344CB8AC3E}">
        <p14:creationId xmlns:p14="http://schemas.microsoft.com/office/powerpoint/2010/main" val="241781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48266-B2A6-EE46-ACD4-55AD8E992FF9}"/>
              </a:ext>
            </a:extLst>
          </p:cNvPr>
          <p:cNvPicPr>
            <a:picLocks noChangeAspect="1"/>
          </p:cNvPicPr>
          <p:nvPr/>
        </p:nvPicPr>
        <p:blipFill>
          <a:blip r:embed="rId2"/>
          <a:stretch>
            <a:fillRect/>
          </a:stretch>
        </p:blipFill>
        <p:spPr>
          <a:xfrm>
            <a:off x="812800" y="457200"/>
            <a:ext cx="10566400" cy="5943600"/>
          </a:xfrm>
          <a:prstGeom prst="rect">
            <a:avLst/>
          </a:prstGeom>
        </p:spPr>
      </p:pic>
      <p:sp>
        <p:nvSpPr>
          <p:cNvPr id="3" name="TextBox 2">
            <a:extLst>
              <a:ext uri="{FF2B5EF4-FFF2-40B4-BE49-F238E27FC236}">
                <a16:creationId xmlns:a16="http://schemas.microsoft.com/office/drawing/2014/main" id="{BAF022BD-E86B-BD49-87E2-48985DDB835D}"/>
              </a:ext>
            </a:extLst>
          </p:cNvPr>
          <p:cNvSpPr txBox="1"/>
          <p:nvPr/>
        </p:nvSpPr>
        <p:spPr>
          <a:xfrm>
            <a:off x="3413215" y="0"/>
            <a:ext cx="536557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Primary tissue gene expression results from GTEX</a:t>
            </a:r>
          </a:p>
        </p:txBody>
      </p:sp>
      <p:sp>
        <p:nvSpPr>
          <p:cNvPr id="4" name="TextBox 3">
            <a:extLst>
              <a:ext uri="{FF2B5EF4-FFF2-40B4-BE49-F238E27FC236}">
                <a16:creationId xmlns:a16="http://schemas.microsoft.com/office/drawing/2014/main" id="{420AB887-0374-E944-82CE-5F418EE2FFBA}"/>
              </a:ext>
            </a:extLst>
          </p:cNvPr>
          <p:cNvSpPr txBox="1"/>
          <p:nvPr/>
        </p:nvSpPr>
        <p:spPr>
          <a:xfrm>
            <a:off x="7043028" y="2187478"/>
            <a:ext cx="4193008" cy="1754326"/>
          </a:xfrm>
          <a:prstGeom prst="rect">
            <a:avLst/>
          </a:prstGeom>
          <a:noFill/>
        </p:spPr>
        <p:txBody>
          <a:bodyPr wrap="square" rtlCol="0">
            <a:spAutoFit/>
          </a:bodyPr>
          <a:lstStyle/>
          <a:p>
            <a:r>
              <a:rPr lang="en-US" dirty="0">
                <a:solidFill>
                  <a:srgbClr val="FF0000"/>
                </a:solidFill>
              </a:rPr>
              <a:t>TPM (Transcripts Per Million) is the most common unit for describing the abundance of a transcript.</a:t>
            </a:r>
          </a:p>
          <a:p>
            <a:endParaRPr lang="en-US" dirty="0">
              <a:solidFill>
                <a:srgbClr val="FF0000"/>
              </a:solidFill>
            </a:endParaRPr>
          </a:p>
          <a:p>
            <a:r>
              <a:rPr lang="en-US" dirty="0">
                <a:solidFill>
                  <a:srgbClr val="FF0000"/>
                </a:solidFill>
              </a:rPr>
              <a:t>Describes the amount relative to all other observed transcripts.</a:t>
            </a:r>
          </a:p>
        </p:txBody>
      </p:sp>
    </p:spTree>
    <p:extLst>
      <p:ext uri="{BB962C8B-B14F-4D97-AF65-F5344CB8AC3E}">
        <p14:creationId xmlns:p14="http://schemas.microsoft.com/office/powerpoint/2010/main" val="328320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BBBCE-6D35-E39D-652F-CFEF19C51389}"/>
              </a:ext>
            </a:extLst>
          </p:cNvPr>
          <p:cNvSpPr txBox="1"/>
          <p:nvPr/>
        </p:nvSpPr>
        <p:spPr>
          <a:xfrm>
            <a:off x="573024" y="294533"/>
            <a:ext cx="11045952" cy="2616101"/>
          </a:xfrm>
          <a:prstGeom prst="rect">
            <a:avLst/>
          </a:prstGeom>
          <a:noFill/>
        </p:spPr>
        <p:txBody>
          <a:bodyPr wrap="square" rtlCol="0">
            <a:spAutoFit/>
          </a:bodyPr>
          <a:lstStyle/>
          <a:p>
            <a:pPr algn="ctr"/>
            <a:r>
              <a:rPr lang="en-US" sz="2800" dirty="0"/>
              <a:t>Exercise 1 – Familiarize IGV</a:t>
            </a:r>
          </a:p>
          <a:p>
            <a:endParaRPr lang="en-US" sz="2800" dirty="0"/>
          </a:p>
          <a:p>
            <a:endParaRPr lang="en-US" dirty="0"/>
          </a:p>
          <a:p>
            <a:pPr marL="342900" indent="-342900">
              <a:buFont typeface="Arial" panose="020B0604020202020204" pitchFamily="34" charset="0"/>
              <a:buChar char="•"/>
            </a:pPr>
            <a:r>
              <a:rPr lang="en-US" dirty="0"/>
              <a:t>Get familiar with the IGV UI</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dirty="0"/>
              <a:t>Load data into IGV – different ways</a:t>
            </a:r>
          </a:p>
          <a:p>
            <a:endParaRPr lang="en-US" dirty="0"/>
          </a:p>
          <a:p>
            <a:pPr marL="342900" indent="-342900">
              <a:buFont typeface="Arial" panose="020B0604020202020204" pitchFamily="34" charset="0"/>
              <a:buChar char="•"/>
            </a:pPr>
            <a:r>
              <a:rPr lang="en-US" dirty="0"/>
              <a:t>Navigate through available options to view data</a:t>
            </a:r>
          </a:p>
        </p:txBody>
      </p:sp>
    </p:spTree>
    <p:extLst>
      <p:ext uri="{BB962C8B-B14F-4D97-AF65-F5344CB8AC3E}">
        <p14:creationId xmlns:p14="http://schemas.microsoft.com/office/powerpoint/2010/main" val="145788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C105687-8DC0-3276-7AE9-7B4F1FAF48FB}"/>
              </a:ext>
            </a:extLst>
          </p:cNvPr>
          <p:cNvPicPr>
            <a:picLocks noChangeAspect="1"/>
          </p:cNvPicPr>
          <p:nvPr/>
        </p:nvPicPr>
        <p:blipFill>
          <a:blip r:embed="rId2"/>
          <a:stretch>
            <a:fillRect/>
          </a:stretch>
        </p:blipFill>
        <p:spPr>
          <a:xfrm>
            <a:off x="2182108" y="944711"/>
            <a:ext cx="8552886" cy="5345554"/>
          </a:xfrm>
          <a:prstGeom prst="rect">
            <a:avLst/>
          </a:prstGeom>
        </p:spPr>
      </p:pic>
      <p:sp>
        <p:nvSpPr>
          <p:cNvPr id="6" name="TextBox 5">
            <a:extLst>
              <a:ext uri="{FF2B5EF4-FFF2-40B4-BE49-F238E27FC236}">
                <a16:creationId xmlns:a16="http://schemas.microsoft.com/office/drawing/2014/main" id="{AC6BB43A-1D2D-B1D7-9521-57EC5E853E32}"/>
              </a:ext>
            </a:extLst>
          </p:cNvPr>
          <p:cNvSpPr txBox="1"/>
          <p:nvPr/>
        </p:nvSpPr>
        <p:spPr>
          <a:xfrm>
            <a:off x="1616995" y="51175"/>
            <a:ext cx="8725546" cy="369332"/>
          </a:xfrm>
          <a:prstGeom prst="rect">
            <a:avLst/>
          </a:prstGeom>
          <a:noFill/>
        </p:spPr>
        <p:txBody>
          <a:bodyPr wrap="square" rtlCol="0">
            <a:spAutoFit/>
          </a:bodyPr>
          <a:lstStyle/>
          <a:p>
            <a:pPr algn="ctr"/>
            <a:r>
              <a:rPr lang="en-US" dirty="0"/>
              <a:t>1. Launch IGV </a:t>
            </a:r>
          </a:p>
        </p:txBody>
      </p:sp>
      <p:sp>
        <p:nvSpPr>
          <p:cNvPr id="8" name="TextBox 7">
            <a:extLst>
              <a:ext uri="{FF2B5EF4-FFF2-40B4-BE49-F238E27FC236}">
                <a16:creationId xmlns:a16="http://schemas.microsoft.com/office/drawing/2014/main" id="{1724C995-A813-26CF-8FEE-7CB0D50CF121}"/>
              </a:ext>
            </a:extLst>
          </p:cNvPr>
          <p:cNvSpPr txBox="1"/>
          <p:nvPr/>
        </p:nvSpPr>
        <p:spPr>
          <a:xfrm>
            <a:off x="484809" y="1459506"/>
            <a:ext cx="1295951" cy="261610"/>
          </a:xfrm>
          <a:prstGeom prst="rect">
            <a:avLst/>
          </a:prstGeom>
          <a:noFill/>
        </p:spPr>
        <p:txBody>
          <a:bodyPr wrap="square" rtlCol="0">
            <a:spAutoFit/>
          </a:bodyPr>
          <a:lstStyle/>
          <a:p>
            <a:r>
              <a:rPr lang="en-US" sz="1100" dirty="0"/>
              <a:t>Chromosomes</a:t>
            </a:r>
          </a:p>
        </p:txBody>
      </p:sp>
      <p:sp>
        <p:nvSpPr>
          <p:cNvPr id="9" name="Right Arrow 8">
            <a:extLst>
              <a:ext uri="{FF2B5EF4-FFF2-40B4-BE49-F238E27FC236}">
                <a16:creationId xmlns:a16="http://schemas.microsoft.com/office/drawing/2014/main" id="{3835DCFF-DF1A-ABCE-1D9D-785B6AED1797}"/>
              </a:ext>
            </a:extLst>
          </p:cNvPr>
          <p:cNvSpPr/>
          <p:nvPr/>
        </p:nvSpPr>
        <p:spPr>
          <a:xfrm>
            <a:off x="1715725" y="1461761"/>
            <a:ext cx="375727" cy="179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258C15-65B9-CAA9-F5AC-6EE19DC884C6}"/>
              </a:ext>
            </a:extLst>
          </p:cNvPr>
          <p:cNvSpPr txBox="1"/>
          <p:nvPr/>
        </p:nvSpPr>
        <p:spPr>
          <a:xfrm>
            <a:off x="484809" y="944711"/>
            <a:ext cx="1295951" cy="261610"/>
          </a:xfrm>
          <a:prstGeom prst="rect">
            <a:avLst/>
          </a:prstGeom>
          <a:noFill/>
        </p:spPr>
        <p:txBody>
          <a:bodyPr wrap="square" rtlCol="0">
            <a:spAutoFit/>
          </a:bodyPr>
          <a:lstStyle/>
          <a:p>
            <a:r>
              <a:rPr lang="en-US" sz="1100" dirty="0"/>
              <a:t>Genome build</a:t>
            </a:r>
          </a:p>
        </p:txBody>
      </p:sp>
      <p:sp>
        <p:nvSpPr>
          <p:cNvPr id="11" name="Right Arrow 10">
            <a:extLst>
              <a:ext uri="{FF2B5EF4-FFF2-40B4-BE49-F238E27FC236}">
                <a16:creationId xmlns:a16="http://schemas.microsoft.com/office/drawing/2014/main" id="{D40FB34C-C52C-C532-7133-55DFE9751A18}"/>
              </a:ext>
            </a:extLst>
          </p:cNvPr>
          <p:cNvSpPr/>
          <p:nvPr/>
        </p:nvSpPr>
        <p:spPr>
          <a:xfrm>
            <a:off x="1715724" y="985766"/>
            <a:ext cx="375727" cy="179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8D33B9-E1D2-44C9-55D3-2AD815ED4F24}"/>
              </a:ext>
            </a:extLst>
          </p:cNvPr>
          <p:cNvSpPr txBox="1"/>
          <p:nvPr/>
        </p:nvSpPr>
        <p:spPr>
          <a:xfrm>
            <a:off x="484809" y="5673208"/>
            <a:ext cx="1479354" cy="261610"/>
          </a:xfrm>
          <a:prstGeom prst="rect">
            <a:avLst/>
          </a:prstGeom>
          <a:noFill/>
        </p:spPr>
        <p:txBody>
          <a:bodyPr wrap="square" rtlCol="0">
            <a:spAutoFit/>
          </a:bodyPr>
          <a:lstStyle/>
          <a:p>
            <a:r>
              <a:rPr lang="en-US" sz="1100" dirty="0" err="1"/>
              <a:t>Refseq</a:t>
            </a:r>
            <a:r>
              <a:rPr lang="en-US" sz="1100" dirty="0"/>
              <a:t> genes</a:t>
            </a:r>
          </a:p>
        </p:txBody>
      </p:sp>
      <p:sp>
        <p:nvSpPr>
          <p:cNvPr id="13" name="Right Arrow 12">
            <a:extLst>
              <a:ext uri="{FF2B5EF4-FFF2-40B4-BE49-F238E27FC236}">
                <a16:creationId xmlns:a16="http://schemas.microsoft.com/office/drawing/2014/main" id="{A6C3769E-52C7-B01C-65A0-A994A8AC768F}"/>
              </a:ext>
            </a:extLst>
          </p:cNvPr>
          <p:cNvSpPr/>
          <p:nvPr/>
        </p:nvSpPr>
        <p:spPr>
          <a:xfrm>
            <a:off x="1715723" y="5714263"/>
            <a:ext cx="375727" cy="179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C81A87-E6DF-C28A-625C-EEE01E3824B3}"/>
              </a:ext>
            </a:extLst>
          </p:cNvPr>
          <p:cNvSpPr txBox="1"/>
          <p:nvPr/>
        </p:nvSpPr>
        <p:spPr>
          <a:xfrm>
            <a:off x="2251692" y="520676"/>
            <a:ext cx="3253339" cy="307777"/>
          </a:xfrm>
          <a:prstGeom prst="rect">
            <a:avLst/>
          </a:prstGeom>
          <a:noFill/>
        </p:spPr>
        <p:txBody>
          <a:bodyPr wrap="square" rtlCol="0">
            <a:spAutoFit/>
          </a:bodyPr>
          <a:lstStyle/>
          <a:p>
            <a:r>
              <a:rPr lang="en-US" sz="1400" dirty="0"/>
              <a:t>Landing page of IGV </a:t>
            </a:r>
          </a:p>
        </p:txBody>
      </p:sp>
      <p:sp>
        <p:nvSpPr>
          <p:cNvPr id="22" name="TextBox 21">
            <a:extLst>
              <a:ext uri="{FF2B5EF4-FFF2-40B4-BE49-F238E27FC236}">
                <a16:creationId xmlns:a16="http://schemas.microsoft.com/office/drawing/2014/main" id="{DC096A9C-6A27-6394-1001-7F27A908E96E}"/>
              </a:ext>
            </a:extLst>
          </p:cNvPr>
          <p:cNvSpPr txBox="1"/>
          <p:nvPr/>
        </p:nvSpPr>
        <p:spPr>
          <a:xfrm>
            <a:off x="5091764" y="2781701"/>
            <a:ext cx="2733575" cy="369332"/>
          </a:xfrm>
          <a:prstGeom prst="rect">
            <a:avLst/>
          </a:prstGeom>
          <a:noFill/>
        </p:spPr>
        <p:txBody>
          <a:bodyPr wrap="square" rtlCol="0">
            <a:spAutoFit/>
          </a:bodyPr>
          <a:lstStyle/>
          <a:p>
            <a:pPr algn="ctr"/>
            <a:r>
              <a:rPr lang="en-US" dirty="0">
                <a:solidFill>
                  <a:srgbClr val="FF0000"/>
                </a:solidFill>
              </a:rPr>
              <a:t>&lt;Load tracks here&gt;</a:t>
            </a:r>
          </a:p>
        </p:txBody>
      </p:sp>
    </p:spTree>
    <p:extLst>
      <p:ext uri="{BB962C8B-B14F-4D97-AF65-F5344CB8AC3E}">
        <p14:creationId xmlns:p14="http://schemas.microsoft.com/office/powerpoint/2010/main" val="144400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C27FAAB-91DF-4A2F-6DA2-15B608A9A89E}"/>
              </a:ext>
            </a:extLst>
          </p:cNvPr>
          <p:cNvPicPr>
            <a:picLocks noChangeAspect="1"/>
          </p:cNvPicPr>
          <p:nvPr/>
        </p:nvPicPr>
        <p:blipFill>
          <a:blip r:embed="rId2"/>
          <a:stretch>
            <a:fillRect/>
          </a:stretch>
        </p:blipFill>
        <p:spPr>
          <a:xfrm>
            <a:off x="606317" y="959052"/>
            <a:ext cx="2544715" cy="1081504"/>
          </a:xfrm>
          <a:prstGeom prst="rect">
            <a:avLst/>
          </a:prstGeom>
        </p:spPr>
      </p:pic>
      <p:sp>
        <p:nvSpPr>
          <p:cNvPr id="3" name="TextBox 2">
            <a:extLst>
              <a:ext uri="{FF2B5EF4-FFF2-40B4-BE49-F238E27FC236}">
                <a16:creationId xmlns:a16="http://schemas.microsoft.com/office/drawing/2014/main" id="{D9A1DE37-E6A1-B583-8BFA-BE27BD3A1115}"/>
              </a:ext>
            </a:extLst>
          </p:cNvPr>
          <p:cNvSpPr txBox="1"/>
          <p:nvPr/>
        </p:nvSpPr>
        <p:spPr>
          <a:xfrm>
            <a:off x="701039" y="259881"/>
            <a:ext cx="3378468" cy="369332"/>
          </a:xfrm>
          <a:prstGeom prst="rect">
            <a:avLst/>
          </a:prstGeom>
          <a:noFill/>
        </p:spPr>
        <p:txBody>
          <a:bodyPr wrap="square" rtlCol="0">
            <a:spAutoFit/>
          </a:bodyPr>
          <a:lstStyle/>
          <a:p>
            <a:pPr algn="ctr"/>
            <a:r>
              <a:rPr lang="en-US" dirty="0"/>
              <a:t>2. Select reference genome</a:t>
            </a:r>
          </a:p>
        </p:txBody>
      </p:sp>
      <p:sp>
        <p:nvSpPr>
          <p:cNvPr id="4" name="TextBox 3">
            <a:extLst>
              <a:ext uri="{FF2B5EF4-FFF2-40B4-BE49-F238E27FC236}">
                <a16:creationId xmlns:a16="http://schemas.microsoft.com/office/drawing/2014/main" id="{84F5D7AE-AB9B-ACEF-17D5-0F47F0CD0409}"/>
              </a:ext>
            </a:extLst>
          </p:cNvPr>
          <p:cNvSpPr txBox="1"/>
          <p:nvPr/>
        </p:nvSpPr>
        <p:spPr>
          <a:xfrm>
            <a:off x="3641558" y="1005219"/>
            <a:ext cx="2454442" cy="954107"/>
          </a:xfrm>
          <a:prstGeom prst="rect">
            <a:avLst/>
          </a:prstGeom>
          <a:noFill/>
        </p:spPr>
        <p:txBody>
          <a:bodyPr wrap="square" rtlCol="0">
            <a:spAutoFit/>
          </a:bodyPr>
          <a:lstStyle/>
          <a:p>
            <a:pPr algn="just"/>
            <a:r>
              <a:rPr lang="en-US" sz="1400" dirty="0"/>
              <a:t>If you are using IGV for the first time, you might not see any other genome in the drop-down menu</a:t>
            </a:r>
          </a:p>
        </p:txBody>
      </p:sp>
      <p:pic>
        <p:nvPicPr>
          <p:cNvPr id="5" name="Picture 4" descr="A screenshot of a computer&#10;&#10;Description automatically generated">
            <a:extLst>
              <a:ext uri="{FF2B5EF4-FFF2-40B4-BE49-F238E27FC236}">
                <a16:creationId xmlns:a16="http://schemas.microsoft.com/office/drawing/2014/main" id="{B884E589-F9E7-595C-8C3C-225431631913}"/>
              </a:ext>
            </a:extLst>
          </p:cNvPr>
          <p:cNvPicPr>
            <a:picLocks noChangeAspect="1"/>
          </p:cNvPicPr>
          <p:nvPr/>
        </p:nvPicPr>
        <p:blipFill>
          <a:blip r:embed="rId3"/>
          <a:stretch>
            <a:fillRect/>
          </a:stretch>
        </p:blipFill>
        <p:spPr>
          <a:xfrm>
            <a:off x="701039" y="2992161"/>
            <a:ext cx="1760428" cy="9866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51EBBFB-DCF7-B998-64FB-8176C5B56657}"/>
              </a:ext>
            </a:extLst>
          </p:cNvPr>
          <p:cNvPicPr>
            <a:picLocks noChangeAspect="1"/>
          </p:cNvPicPr>
          <p:nvPr/>
        </p:nvPicPr>
        <p:blipFill>
          <a:blip r:embed="rId4"/>
          <a:stretch>
            <a:fillRect/>
          </a:stretch>
        </p:blipFill>
        <p:spPr>
          <a:xfrm>
            <a:off x="3830931" y="2884442"/>
            <a:ext cx="2454442" cy="3713677"/>
          </a:xfrm>
          <a:prstGeom prst="rect">
            <a:avLst/>
          </a:prstGeom>
        </p:spPr>
      </p:pic>
      <p:sp>
        <p:nvSpPr>
          <p:cNvPr id="7" name="Down Arrow 6">
            <a:extLst>
              <a:ext uri="{FF2B5EF4-FFF2-40B4-BE49-F238E27FC236}">
                <a16:creationId xmlns:a16="http://schemas.microsoft.com/office/drawing/2014/main" id="{15EFD91F-25D1-4EF1-F992-6C9844CD2EC2}"/>
              </a:ext>
            </a:extLst>
          </p:cNvPr>
          <p:cNvSpPr/>
          <p:nvPr/>
        </p:nvSpPr>
        <p:spPr>
          <a:xfrm>
            <a:off x="1232035" y="2136808"/>
            <a:ext cx="182880" cy="747634"/>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09BE748-946F-6A38-2300-C6AE7A6AA1F7}"/>
              </a:ext>
            </a:extLst>
          </p:cNvPr>
          <p:cNvSpPr/>
          <p:nvPr/>
        </p:nvSpPr>
        <p:spPr>
          <a:xfrm>
            <a:off x="2579570" y="3282215"/>
            <a:ext cx="925934" cy="1467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19BCF6-1773-98B5-1599-B617CAB9D40E}"/>
              </a:ext>
            </a:extLst>
          </p:cNvPr>
          <p:cNvSpPr txBox="1"/>
          <p:nvPr/>
        </p:nvSpPr>
        <p:spPr>
          <a:xfrm>
            <a:off x="606317" y="4196614"/>
            <a:ext cx="2762525" cy="2462213"/>
          </a:xfrm>
          <a:prstGeom prst="rect">
            <a:avLst/>
          </a:prstGeom>
          <a:noFill/>
        </p:spPr>
        <p:txBody>
          <a:bodyPr wrap="square" rtlCol="0">
            <a:spAutoFit/>
          </a:bodyPr>
          <a:lstStyle/>
          <a:p>
            <a:r>
              <a:rPr lang="en-US" sz="1400" dirty="0"/>
              <a:t>Selecting “More…” will open a new window with other options of Genome build that could be added to IGV.</a:t>
            </a:r>
          </a:p>
          <a:p>
            <a:endParaRPr lang="en-US" sz="1400" dirty="0"/>
          </a:p>
          <a:p>
            <a:endParaRPr lang="en-US" sz="1400" dirty="0"/>
          </a:p>
          <a:p>
            <a:endParaRPr lang="en-US" sz="1400" dirty="0"/>
          </a:p>
          <a:p>
            <a:endParaRPr lang="en-US" sz="1400" dirty="0"/>
          </a:p>
          <a:p>
            <a:r>
              <a:rPr lang="en-US" sz="1400" dirty="0"/>
              <a:t>There is an option to download the entire sequence for the selected genome</a:t>
            </a:r>
          </a:p>
        </p:txBody>
      </p:sp>
      <p:sp>
        <p:nvSpPr>
          <p:cNvPr id="10" name="Left Arrow 9">
            <a:extLst>
              <a:ext uri="{FF2B5EF4-FFF2-40B4-BE49-F238E27FC236}">
                <a16:creationId xmlns:a16="http://schemas.microsoft.com/office/drawing/2014/main" id="{9E1DF5CC-6094-8BF2-FEBD-703072158E41}"/>
              </a:ext>
            </a:extLst>
          </p:cNvPr>
          <p:cNvSpPr/>
          <p:nvPr/>
        </p:nvSpPr>
        <p:spPr>
          <a:xfrm>
            <a:off x="3208497" y="6090463"/>
            <a:ext cx="297007" cy="146785"/>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FF7CEA-B4DA-7EAE-43E2-DC94F84751A0}"/>
              </a:ext>
            </a:extLst>
          </p:cNvPr>
          <p:cNvSpPr/>
          <p:nvPr/>
        </p:nvSpPr>
        <p:spPr>
          <a:xfrm>
            <a:off x="3843761" y="5996616"/>
            <a:ext cx="1248076" cy="24063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17832"/>
      </p:ext>
    </p:extLst>
  </p:cSld>
  <p:clrMapOvr>
    <a:masterClrMapping/>
  </p:clrMapOvr>
</p:sld>
</file>

<file path=ppt/theme/theme1.xml><?xml version="1.0" encoding="utf-8"?>
<a:theme xmlns:a="http://schemas.openxmlformats.org/drawingml/2006/main" name="Office Theme">
  <a:themeElements>
    <a:clrScheme name="Duke Light">
      <a:dk1>
        <a:srgbClr val="001A57"/>
      </a:dk1>
      <a:lt1>
        <a:srgbClr val="FFFFFF"/>
      </a:lt1>
      <a:dk2>
        <a:srgbClr val="666666"/>
      </a:dk2>
      <a:lt2>
        <a:srgbClr val="E2E6ED"/>
      </a:lt2>
      <a:accent1>
        <a:srgbClr val="005587"/>
      </a:accent1>
      <a:accent2>
        <a:srgbClr val="0577B1"/>
      </a:accent2>
      <a:accent3>
        <a:srgbClr val="FFD960"/>
      </a:accent3>
      <a:accent4>
        <a:srgbClr val="C84E00"/>
      </a:accent4>
      <a:accent5>
        <a:srgbClr val="993399"/>
      </a:accent5>
      <a:accent6>
        <a:srgbClr val="339898"/>
      </a:accent6>
      <a:hlink>
        <a:srgbClr val="E89923"/>
      </a:hlink>
      <a:folHlink>
        <a:srgbClr val="E8992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407CF5E6-AD81-5D45-8954-6B9E41B8E09A}" vid="{8C41F278-EFB8-BA4B-BFEE-FE59773B89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duke_light_d_l</Template>
  <TotalTime>41472</TotalTime>
  <Words>2879</Words>
  <Application>Microsoft Macintosh PowerPoint</Application>
  <PresentationFormat>Widescreen</PresentationFormat>
  <Paragraphs>417</Paragraphs>
  <Slides>60</Slides>
  <Notes>6</Notes>
  <HiddenSlides>20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Courier New</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Johnson, Ph.D.</dc:creator>
  <cp:lastModifiedBy>Revathy Venukuttan</cp:lastModifiedBy>
  <cp:revision>30</cp:revision>
  <dcterms:created xsi:type="dcterms:W3CDTF">2022-08-17T12:32:54Z</dcterms:created>
  <dcterms:modified xsi:type="dcterms:W3CDTF">2023-09-08T15:11:20Z</dcterms:modified>
</cp:coreProperties>
</file>